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46"/>
  </p:notesMasterIdLst>
  <p:sldIdLst>
    <p:sldId id="256" r:id="rId2"/>
    <p:sldId id="336" r:id="rId3"/>
    <p:sldId id="370" r:id="rId4"/>
    <p:sldId id="371" r:id="rId5"/>
    <p:sldId id="373" r:id="rId6"/>
    <p:sldId id="372" r:id="rId7"/>
    <p:sldId id="374" r:id="rId8"/>
    <p:sldId id="375" r:id="rId9"/>
    <p:sldId id="376" r:id="rId10"/>
    <p:sldId id="377" r:id="rId11"/>
    <p:sldId id="378" r:id="rId12"/>
    <p:sldId id="379" r:id="rId13"/>
    <p:sldId id="380" r:id="rId14"/>
    <p:sldId id="381" r:id="rId15"/>
    <p:sldId id="382" r:id="rId16"/>
    <p:sldId id="383" r:id="rId17"/>
    <p:sldId id="384" r:id="rId18"/>
    <p:sldId id="386" r:id="rId19"/>
    <p:sldId id="385" r:id="rId20"/>
    <p:sldId id="387" r:id="rId21"/>
    <p:sldId id="388" r:id="rId22"/>
    <p:sldId id="390" r:id="rId23"/>
    <p:sldId id="389" r:id="rId24"/>
    <p:sldId id="391" r:id="rId25"/>
    <p:sldId id="392" r:id="rId26"/>
    <p:sldId id="393" r:id="rId27"/>
    <p:sldId id="394" r:id="rId28"/>
    <p:sldId id="396" r:id="rId29"/>
    <p:sldId id="395" r:id="rId30"/>
    <p:sldId id="397" r:id="rId31"/>
    <p:sldId id="398" r:id="rId32"/>
    <p:sldId id="399" r:id="rId33"/>
    <p:sldId id="400" r:id="rId34"/>
    <p:sldId id="401" r:id="rId35"/>
    <p:sldId id="402" r:id="rId36"/>
    <p:sldId id="404" r:id="rId37"/>
    <p:sldId id="403" r:id="rId38"/>
    <p:sldId id="405" r:id="rId39"/>
    <p:sldId id="406" r:id="rId40"/>
    <p:sldId id="407" r:id="rId41"/>
    <p:sldId id="408" r:id="rId42"/>
    <p:sldId id="409" r:id="rId43"/>
    <p:sldId id="410" r:id="rId44"/>
    <p:sldId id="411" r:id="rId45"/>
  </p:sldIdLst>
  <p:sldSz cx="9144000" cy="5143500" type="screen16x9"/>
  <p:notesSz cx="6858000" cy="9144000"/>
  <p:embeddedFontLst>
    <p:embeddedFont>
      <p:font typeface="Lato" panose="020F0502020204030203" pitchFamily="34" charset="0"/>
      <p:regular r:id="rId47"/>
      <p:bold r:id="rId48"/>
      <p:italic r:id="rId49"/>
      <p:boldItalic r:id="rId50"/>
    </p:embeddedFont>
    <p:embeddedFont>
      <p:font typeface="Raleway" pitchFamily="2" charset="0"/>
      <p:regular r:id="rId51"/>
      <p:bold r:id="rId52"/>
      <p:italic r:id="rId53"/>
      <p:boldItalic r:id="rId5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Multiple linear regression" id="{698BBC66-A9F9-4FA3-AF14-0A65043A98CE}">
          <p14:sldIdLst>
            <p14:sldId id="256"/>
            <p14:sldId id="336"/>
            <p14:sldId id="370"/>
            <p14:sldId id="371"/>
            <p14:sldId id="373"/>
            <p14:sldId id="372"/>
            <p14:sldId id="374"/>
            <p14:sldId id="375"/>
            <p14:sldId id="376"/>
            <p14:sldId id="377"/>
            <p14:sldId id="378"/>
            <p14:sldId id="379"/>
            <p14:sldId id="380"/>
            <p14:sldId id="381"/>
            <p14:sldId id="382"/>
            <p14:sldId id="383"/>
            <p14:sldId id="384"/>
            <p14:sldId id="386"/>
            <p14:sldId id="385"/>
            <p14:sldId id="387"/>
            <p14:sldId id="388"/>
            <p14:sldId id="390"/>
            <p14:sldId id="389"/>
            <p14:sldId id="391"/>
            <p14:sldId id="392"/>
            <p14:sldId id="393"/>
            <p14:sldId id="394"/>
            <p14:sldId id="396"/>
            <p14:sldId id="395"/>
            <p14:sldId id="397"/>
            <p14:sldId id="398"/>
            <p14:sldId id="399"/>
            <p14:sldId id="400"/>
            <p14:sldId id="401"/>
            <p14:sldId id="402"/>
            <p14:sldId id="404"/>
            <p14:sldId id="403"/>
            <p14:sldId id="405"/>
            <p14:sldId id="406"/>
            <p14:sldId id="407"/>
            <p14:sldId id="408"/>
            <p14:sldId id="409"/>
            <p14:sldId id="410"/>
            <p14:sldId id="411"/>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7F7E1"/>
    <a:srgbClr val="FFBC97"/>
    <a:srgbClr val="9D9A12"/>
    <a:srgbClr val="FB9BB9"/>
    <a:srgbClr val="E5E51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112" d="100"/>
          <a:sy n="112" d="100"/>
        </p:scale>
        <p:origin x="638" y="6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1.fntdata"/><Relationship Id="rId50" Type="http://schemas.openxmlformats.org/officeDocument/2006/relationships/font" Target="fonts/font4.fntdata"/><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7.fntdata"/><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2.fntdata"/><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font" Target="fonts/font5.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3.fntdata"/><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692054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162508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915938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207350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048273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622601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987993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735141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877222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746779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5199485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238313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6028592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546974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0991665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4084405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5011283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3837426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5376990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1766853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72993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9401609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8843738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4731600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8358402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3527930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1204579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0859136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2634993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4532609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1927081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632735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6534502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3777280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9426470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1977976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1875818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11992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119138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018684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773290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32181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546371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Google Shape;14;p2"/>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a:endParaRPr/>
          </a:p>
        </p:txBody>
      </p:sp>
      <p:sp>
        <p:nvSpPr>
          <p:cNvPr id="15" name="Google Shape;15;p2"/>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6" name="Google Shape;16;p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36;p5"/>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37" name="Google Shape;37;p5"/>
          <p:cNvSpPr txBox="1">
            <a:spLocks noGrp="1"/>
          </p:cNvSpPr>
          <p:nvPr>
            <p:ph type="body" idx="1"/>
          </p:nvPr>
        </p:nvSpPr>
        <p:spPr>
          <a:xfrm>
            <a:off x="729325" y="2078875"/>
            <a:ext cx="3774300" cy="22611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38" name="Google Shape;38;p5"/>
          <p:cNvSpPr txBox="1">
            <a:spLocks noGrp="1"/>
          </p:cNvSpPr>
          <p:nvPr>
            <p:ph type="body" idx="2"/>
          </p:nvPr>
        </p:nvSpPr>
        <p:spPr>
          <a:xfrm>
            <a:off x="4643604" y="2078875"/>
            <a:ext cx="3774300" cy="22611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39" name="Google Shape;39;p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6"/>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46" name="Google Shape;46;p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Google Shape;52;p7"/>
          <p:cNvSpPr txBox="1">
            <a:spLocks noGrp="1"/>
          </p:cNvSpPr>
          <p:nvPr>
            <p:ph type="title"/>
          </p:nvPr>
        </p:nvSpPr>
        <p:spPr>
          <a:xfrm>
            <a:off x="730000" y="1318650"/>
            <a:ext cx="3300900" cy="13815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53" name="Google Shape;53;p7"/>
          <p:cNvSpPr txBox="1">
            <a:spLocks noGrp="1"/>
          </p:cNvSpPr>
          <p:nvPr>
            <p:ph type="body" idx="1"/>
          </p:nvPr>
        </p:nvSpPr>
        <p:spPr>
          <a:xfrm>
            <a:off x="721225" y="2781725"/>
            <a:ext cx="3300900" cy="15975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54" name="Google Shape;54;p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 name="Google Shape;59;p8"/>
          <p:cNvSpPr txBox="1">
            <a:spLocks noGrp="1"/>
          </p:cNvSpPr>
          <p:nvPr>
            <p:ph type="title"/>
          </p:nvPr>
        </p:nvSpPr>
        <p:spPr>
          <a:xfrm>
            <a:off x="729450" y="864300"/>
            <a:ext cx="7021200" cy="29850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60" name="Google Shape;60;p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f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 name="Google Shape;66;p9"/>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67" name="Google Shape;67;p9"/>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68" name="Google Shape;68;p9"/>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69" name="Google Shape;69;p9"/>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0"/>
        <p:cNvGrpSpPr/>
        <p:nvPr/>
      </p:nvGrpSpPr>
      <p:grpSpPr>
        <a:xfrm>
          <a:off x="0" y="0"/>
          <a:ext cx="0" cy="0"/>
          <a:chOff x="0" y="0"/>
          <a:chExt cx="0" cy="0"/>
        </a:xfrm>
      </p:grpSpPr>
      <p:sp>
        <p:nvSpPr>
          <p:cNvPr id="71" name="Google Shape;71;p10"/>
          <p:cNvSpPr txBox="1">
            <a:spLocks noGrp="1"/>
          </p:cNvSpPr>
          <p:nvPr>
            <p:ph type="body" idx="1"/>
          </p:nvPr>
        </p:nvSpPr>
        <p:spPr>
          <a:xfrm>
            <a:off x="724950" y="4372551"/>
            <a:ext cx="7697400" cy="4605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300"/>
              <a:buNone/>
              <a:defRPr/>
            </a:lvl1pPr>
          </a:lstStyle>
          <a:p>
            <a:endParaRPr/>
          </a:p>
        </p:txBody>
      </p:sp>
      <p:sp>
        <p:nvSpPr>
          <p:cNvPr id="72" name="Google Shape;72;p10"/>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 name="Google Shape;77;p11"/>
          <p:cNvSpPr txBox="1">
            <a:spLocks noGrp="1"/>
          </p:cNvSpPr>
          <p:nvPr>
            <p:ph type="title" hasCustomPrompt="1"/>
          </p:nvPr>
        </p:nvSpPr>
        <p:spPr>
          <a:xfrm>
            <a:off x="729450" y="733950"/>
            <a:ext cx="7688400" cy="1244700"/>
          </a:xfrm>
          <a:prstGeom prst="rect">
            <a:avLst/>
          </a:prstGeom>
        </p:spPr>
        <p:txBody>
          <a:bodyPr spcFirstLastPara="1" wrap="square" lIns="91425" tIns="91425" rIns="91425" bIns="91425" anchor="t" anchorCtr="0">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a:spLocks noGrp="1"/>
          </p:cNvSpPr>
          <p:nvPr>
            <p:ph type="body" idx="1"/>
          </p:nvPr>
        </p:nvSpPr>
        <p:spPr>
          <a:xfrm>
            <a:off x="729450" y="2272888"/>
            <a:ext cx="7688400" cy="15804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Clr>
                <a:schemeClr val="lt1"/>
              </a:buClr>
              <a:buSzPts val="1300"/>
              <a:buChar char="●"/>
              <a:defRPr>
                <a:solidFill>
                  <a:schemeClr val="lt1"/>
                </a:solidFill>
              </a:defRPr>
            </a:lvl1pPr>
            <a:lvl2pPr marL="914400" lvl="1" indent="-298450">
              <a:spcBef>
                <a:spcPts val="0"/>
              </a:spcBef>
              <a:spcAft>
                <a:spcPts val="0"/>
              </a:spcAft>
              <a:buClr>
                <a:schemeClr val="lt1"/>
              </a:buClr>
              <a:buSzPts val="1100"/>
              <a:buChar char="○"/>
              <a:defRPr>
                <a:solidFill>
                  <a:schemeClr val="lt1"/>
                </a:solidFill>
              </a:defRPr>
            </a:lvl2pPr>
            <a:lvl3pPr marL="1371600" lvl="2" indent="-298450">
              <a:spcBef>
                <a:spcPts val="0"/>
              </a:spcBef>
              <a:spcAft>
                <a:spcPts val="0"/>
              </a:spcAft>
              <a:buClr>
                <a:schemeClr val="lt1"/>
              </a:buClr>
              <a:buSzPts val="1100"/>
              <a:buChar char="■"/>
              <a:defRPr>
                <a:solidFill>
                  <a:schemeClr val="lt1"/>
                </a:solidFill>
              </a:defRPr>
            </a:lvl3pPr>
            <a:lvl4pPr marL="1828800" lvl="3" indent="-298450">
              <a:spcBef>
                <a:spcPts val="0"/>
              </a:spcBef>
              <a:spcAft>
                <a:spcPts val="0"/>
              </a:spcAft>
              <a:buClr>
                <a:schemeClr val="lt1"/>
              </a:buClr>
              <a:buSzPts val="1100"/>
              <a:buChar char="●"/>
              <a:defRPr>
                <a:solidFill>
                  <a:schemeClr val="lt1"/>
                </a:solidFill>
              </a:defRPr>
            </a:lvl4pPr>
            <a:lvl5pPr marL="2286000" lvl="4" indent="-298450">
              <a:spcBef>
                <a:spcPts val="0"/>
              </a:spcBef>
              <a:spcAft>
                <a:spcPts val="0"/>
              </a:spcAft>
              <a:buClr>
                <a:schemeClr val="lt1"/>
              </a:buClr>
              <a:buSzPts val="1100"/>
              <a:buChar char="○"/>
              <a:defRPr>
                <a:solidFill>
                  <a:schemeClr val="lt1"/>
                </a:solidFill>
              </a:defRPr>
            </a:lvl5pPr>
            <a:lvl6pPr marL="2743200" lvl="5" indent="-298450">
              <a:spcBef>
                <a:spcPts val="0"/>
              </a:spcBef>
              <a:spcAft>
                <a:spcPts val="0"/>
              </a:spcAft>
              <a:buClr>
                <a:schemeClr val="lt1"/>
              </a:buClr>
              <a:buSzPts val="1100"/>
              <a:buChar char="■"/>
              <a:defRPr>
                <a:solidFill>
                  <a:schemeClr val="lt1"/>
                </a:solidFill>
              </a:defRPr>
            </a:lvl6pPr>
            <a:lvl7pPr marL="3200400" lvl="6" indent="-298450">
              <a:spcBef>
                <a:spcPts val="0"/>
              </a:spcBef>
              <a:spcAft>
                <a:spcPts val="0"/>
              </a:spcAft>
              <a:buClr>
                <a:schemeClr val="lt1"/>
              </a:buClr>
              <a:buSzPts val="1100"/>
              <a:buChar char="●"/>
              <a:defRPr>
                <a:solidFill>
                  <a:schemeClr val="lt1"/>
                </a:solidFill>
              </a:defRPr>
            </a:lvl7pPr>
            <a:lvl8pPr marL="3657600" lvl="7" indent="-298450">
              <a:spcBef>
                <a:spcPts val="0"/>
              </a:spcBef>
              <a:spcAft>
                <a:spcPts val="0"/>
              </a:spcAft>
              <a:buClr>
                <a:schemeClr val="lt1"/>
              </a:buClr>
              <a:buSzPts val="1100"/>
              <a:buChar char="○"/>
              <a:defRPr>
                <a:solidFill>
                  <a:schemeClr val="lt1"/>
                </a:solidFill>
              </a:defRPr>
            </a:lvl8pPr>
            <a:lvl9pPr marL="4114800" lvl="8" indent="-298450">
              <a:spcBef>
                <a:spcPts val="0"/>
              </a:spcBef>
              <a:spcAft>
                <a:spcPts val="0"/>
              </a:spcAft>
              <a:buClr>
                <a:schemeClr val="lt1"/>
              </a:buClr>
              <a:buSzPts val="1100"/>
              <a:buChar char="■"/>
              <a:defRPr>
                <a:solidFill>
                  <a:schemeClr val="lt1"/>
                </a:solidFill>
              </a:defRPr>
            </a:lvl9pPr>
          </a:lstStyle>
          <a:p>
            <a:endParaRPr/>
          </a:p>
        </p:txBody>
      </p:sp>
      <p:sp>
        <p:nvSpPr>
          <p:cNvPr id="79" name="Google Shape;79;p1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f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0"/>
        <p:cNvGrpSpPr/>
        <p:nvPr/>
      </p:nvGrpSpPr>
      <p:grpSpPr>
        <a:xfrm>
          <a:off x="0" y="0"/>
          <a:ext cx="0" cy="0"/>
          <a:chOff x="0" y="0"/>
          <a:chExt cx="0" cy="0"/>
        </a:xfrm>
      </p:grpSpPr>
      <p:sp>
        <p:nvSpPr>
          <p:cNvPr id="81" name="Google Shape;81;p1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treamlin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1115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marL="914400" lvl="1"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marL="1371600" lvl="2"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marL="1828800" lvl="3"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marL="2286000" lvl="4"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marL="2743200" lvl="5"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marL="3200400" lvl="6"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marL="3657600" lvl="7"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marL="4114800" lvl="8"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fr"/>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3.xml"/><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3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6.xml"/><Relationship Id="rId1" Type="http://schemas.openxmlformats.org/officeDocument/2006/relationships/slideLayout" Target="../slideLayouts/slideLayout1.xml"/><Relationship Id="rId5" Type="http://schemas.openxmlformats.org/officeDocument/2006/relationships/image" Target="../media/image35.png"/><Relationship Id="rId4" Type="http://schemas.openxmlformats.org/officeDocument/2006/relationships/image" Target="../media/image34.png"/></Relationships>
</file>

<file path=ppt/slides/_rels/slide3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3"/>
          <p:cNvSpPr txBox="1">
            <a:spLocks noGrp="1"/>
          </p:cNvSpPr>
          <p:nvPr>
            <p:ph type="ctrTitle"/>
          </p:nvPr>
        </p:nvSpPr>
        <p:spPr>
          <a:xfrm>
            <a:off x="729450" y="1322450"/>
            <a:ext cx="7688100" cy="1106851"/>
          </a:xfrm>
          <a:prstGeom prst="rect">
            <a:avLst/>
          </a:prstGeom>
        </p:spPr>
        <p:txBody>
          <a:bodyPr spcFirstLastPara="1" wrap="square" lIns="91425" tIns="91425" rIns="91425" bIns="91425" anchor="t" anchorCtr="0">
            <a:normAutofit/>
          </a:bodyPr>
          <a:lstStyle/>
          <a:p>
            <a:pPr marL="0" lvl="0" indent="0" rtl="0">
              <a:spcBef>
                <a:spcPts val="0"/>
              </a:spcBef>
              <a:spcAft>
                <a:spcPts val="0"/>
              </a:spcAft>
              <a:buNone/>
            </a:pPr>
            <a:r>
              <a:rPr lang="en-GB" sz="2400" dirty="0"/>
              <a:t>Support Vector Machines (SVM)</a:t>
            </a:r>
          </a:p>
        </p:txBody>
      </p:sp>
      <p:sp>
        <p:nvSpPr>
          <p:cNvPr id="87" name="Google Shape;87;p13"/>
          <p:cNvSpPr txBox="1">
            <a:spLocks noGrp="1"/>
          </p:cNvSpPr>
          <p:nvPr>
            <p:ph type="subTitle" idx="1"/>
          </p:nvPr>
        </p:nvSpPr>
        <p:spPr>
          <a:xfrm>
            <a:off x="726451" y="2008300"/>
            <a:ext cx="5995684" cy="7059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sz="1800" dirty="0">
                <a:solidFill>
                  <a:schemeClr val="bg2"/>
                </a:solidFill>
              </a:rPr>
              <a:t>Support Vector Machines - Wide Margin Separators</a:t>
            </a:r>
            <a:endParaRPr lang="fr" sz="1800" dirty="0">
              <a:solidFill>
                <a:schemeClr val="bg2"/>
              </a:solidFill>
            </a:endParaRPr>
          </a:p>
        </p:txBody>
      </p:sp>
      <p:pic>
        <p:nvPicPr>
          <p:cNvPr id="88" name="Google Shape;88;p13"/>
          <p:cNvPicPr preferRelativeResize="0"/>
          <p:nvPr/>
        </p:nvPicPr>
        <p:blipFill>
          <a:blip r:embed="rId3">
            <a:alphaModFix/>
          </a:blip>
          <a:stretch>
            <a:fillRect/>
          </a:stretch>
        </p:blipFill>
        <p:spPr>
          <a:xfrm>
            <a:off x="603225" y="3482775"/>
            <a:ext cx="3486451" cy="1195750"/>
          </a:xfrm>
          <a:prstGeom prst="rect">
            <a:avLst/>
          </a:prstGeom>
          <a:noFill/>
          <a:ln>
            <a:noFill/>
          </a:ln>
        </p:spPr>
      </p:pic>
      <p:sp>
        <p:nvSpPr>
          <p:cNvPr id="89" name="Google Shape;89;p13"/>
          <p:cNvSpPr txBox="1">
            <a:spLocks noGrp="1"/>
          </p:cNvSpPr>
          <p:nvPr>
            <p:ph type="subTitle" idx="1"/>
          </p:nvPr>
        </p:nvSpPr>
        <p:spPr>
          <a:xfrm>
            <a:off x="2240239" y="0"/>
            <a:ext cx="4549522" cy="7059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GB" sz="1800" dirty="0"/>
              <a:t>Support Vector Machines (SVM)</a:t>
            </a:r>
          </a:p>
        </p:txBody>
      </p:sp>
      <p:pic>
        <p:nvPicPr>
          <p:cNvPr id="90" name="Google Shape;90;p13"/>
          <p:cNvPicPr preferRelativeResize="0"/>
          <p:nvPr/>
        </p:nvPicPr>
        <p:blipFill>
          <a:blip r:embed="rId4">
            <a:alphaModFix/>
          </a:blip>
          <a:stretch>
            <a:fillRect/>
          </a:stretch>
        </p:blipFill>
        <p:spPr>
          <a:xfrm>
            <a:off x="6366680" y="1022400"/>
            <a:ext cx="1861219" cy="1754919"/>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3"/>
          <p:cNvSpPr txBox="1">
            <a:spLocks noGrp="1"/>
          </p:cNvSpPr>
          <p:nvPr>
            <p:ph type="ctrTitle"/>
          </p:nvPr>
        </p:nvSpPr>
        <p:spPr>
          <a:xfrm>
            <a:off x="1879737" y="364364"/>
            <a:ext cx="5384526" cy="660156"/>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GB" sz="2400" dirty="0"/>
              <a:t>Dual expression</a:t>
            </a:r>
            <a:br>
              <a:rPr lang="en-GB" sz="2400" dirty="0"/>
            </a:br>
            <a:r>
              <a:rPr lang="en-GB" sz="1600" dirty="0"/>
              <a:t>Passage to the Lagrangian</a:t>
            </a:r>
            <a:endParaRPr lang="en-GB" sz="2000" dirty="0"/>
          </a:p>
        </p:txBody>
      </p:sp>
      <p:sp>
        <p:nvSpPr>
          <p:cNvPr id="11" name="Google Shape;89;p13">
            <a:extLst>
              <a:ext uri="{FF2B5EF4-FFF2-40B4-BE49-F238E27FC236}">
                <a16:creationId xmlns:a16="http://schemas.microsoft.com/office/drawing/2014/main" id="{BC4F913D-513F-69A8-2A67-2F2CAE1A3091}"/>
              </a:ext>
            </a:extLst>
          </p:cNvPr>
          <p:cNvSpPr txBox="1">
            <a:spLocks noGrp="1"/>
          </p:cNvSpPr>
          <p:nvPr>
            <p:ph type="subTitle" idx="1"/>
          </p:nvPr>
        </p:nvSpPr>
        <p:spPr>
          <a:xfrm>
            <a:off x="2240239" y="0"/>
            <a:ext cx="4549522" cy="484496"/>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GB" sz="1800" dirty="0"/>
              <a:t>Support Vector Machines (SVM)</a:t>
            </a:r>
          </a:p>
        </p:txBody>
      </p:sp>
      <p:sp>
        <p:nvSpPr>
          <p:cNvPr id="15" name="Google Shape;89;p13">
            <a:extLst>
              <a:ext uri="{FF2B5EF4-FFF2-40B4-BE49-F238E27FC236}">
                <a16:creationId xmlns:a16="http://schemas.microsoft.com/office/drawing/2014/main" id="{9583CE02-A11B-4AE9-00DE-B96E0DDD8049}"/>
              </a:ext>
            </a:extLst>
          </p:cNvPr>
          <p:cNvSpPr txBox="1">
            <a:spLocks/>
          </p:cNvSpPr>
          <p:nvPr/>
        </p:nvSpPr>
        <p:spPr>
          <a:xfrm>
            <a:off x="1794123" y="4455327"/>
            <a:ext cx="3169935" cy="660157"/>
          </a:xfrm>
          <a:prstGeom prst="rect">
            <a:avLst/>
          </a:prstGeom>
          <a:solidFill>
            <a:schemeClr val="tx2"/>
          </a:solid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endParaRPr lang="en-GB" sz="1100" dirty="0">
              <a:solidFill>
                <a:schemeClr val="bg2"/>
              </a:solidFill>
            </a:endParaRPr>
          </a:p>
        </p:txBody>
      </p:sp>
      <p:sp>
        <p:nvSpPr>
          <p:cNvPr id="5" name="Google Shape;89;p13">
            <a:extLst>
              <a:ext uri="{FF2B5EF4-FFF2-40B4-BE49-F238E27FC236}">
                <a16:creationId xmlns:a16="http://schemas.microsoft.com/office/drawing/2014/main" id="{558B7DC2-C5DE-B691-5AAB-9501394CDE57}"/>
              </a:ext>
            </a:extLst>
          </p:cNvPr>
          <p:cNvSpPr txBox="1">
            <a:spLocks/>
          </p:cNvSpPr>
          <p:nvPr/>
        </p:nvSpPr>
        <p:spPr>
          <a:xfrm>
            <a:off x="3113637" y="1738237"/>
            <a:ext cx="680442" cy="459054"/>
          </a:xfrm>
          <a:prstGeom prst="rect">
            <a:avLst/>
          </a:prstGeom>
          <a:solidFill>
            <a:schemeClr val="tx2"/>
          </a:solid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endParaRPr lang="en-GB" sz="1000" dirty="0">
              <a:solidFill>
                <a:schemeClr val="bg2"/>
              </a:solidFill>
            </a:endParaRPr>
          </a:p>
        </p:txBody>
      </p:sp>
      <p:pic>
        <p:nvPicPr>
          <p:cNvPr id="6" name="Picture 5" descr="Text&#10;&#10;Description automatically generated">
            <a:extLst>
              <a:ext uri="{FF2B5EF4-FFF2-40B4-BE49-F238E27FC236}">
                <a16:creationId xmlns:a16="http://schemas.microsoft.com/office/drawing/2014/main" id="{A74BB086-E35A-C144-64E7-046BDE3DEA1B}"/>
              </a:ext>
            </a:extLst>
          </p:cNvPr>
          <p:cNvPicPr>
            <a:picLocks noChangeAspect="1"/>
          </p:cNvPicPr>
          <p:nvPr/>
        </p:nvPicPr>
        <p:blipFill>
          <a:blip r:embed="rId3"/>
          <a:stretch>
            <a:fillRect/>
          </a:stretch>
        </p:blipFill>
        <p:spPr>
          <a:xfrm>
            <a:off x="1985749" y="987130"/>
            <a:ext cx="5673902" cy="4046250"/>
          </a:xfrm>
          <a:prstGeom prst="rect">
            <a:avLst/>
          </a:prstGeom>
        </p:spPr>
      </p:pic>
      <p:sp>
        <p:nvSpPr>
          <p:cNvPr id="9" name="Google Shape;89;p13">
            <a:extLst>
              <a:ext uri="{FF2B5EF4-FFF2-40B4-BE49-F238E27FC236}">
                <a16:creationId xmlns:a16="http://schemas.microsoft.com/office/drawing/2014/main" id="{191011A2-3D62-99D4-77A4-4A1E9329F240}"/>
              </a:ext>
            </a:extLst>
          </p:cNvPr>
          <p:cNvSpPr txBox="1">
            <a:spLocks/>
          </p:cNvSpPr>
          <p:nvPr/>
        </p:nvSpPr>
        <p:spPr>
          <a:xfrm>
            <a:off x="2151041" y="4713698"/>
            <a:ext cx="2734858" cy="429802"/>
          </a:xfrm>
          <a:prstGeom prst="rect">
            <a:avLst/>
          </a:prstGeom>
          <a:solidFill>
            <a:schemeClr val="tx2"/>
          </a:solid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endParaRPr lang="en-GB" sz="1100" dirty="0">
              <a:solidFill>
                <a:schemeClr val="bg2"/>
              </a:solidFill>
            </a:endParaRPr>
          </a:p>
        </p:txBody>
      </p:sp>
      <p:sp>
        <p:nvSpPr>
          <p:cNvPr id="10" name="Google Shape;89;p13">
            <a:extLst>
              <a:ext uri="{FF2B5EF4-FFF2-40B4-BE49-F238E27FC236}">
                <a16:creationId xmlns:a16="http://schemas.microsoft.com/office/drawing/2014/main" id="{76FE0ECE-4D04-0E6E-BC77-02B7973326AD}"/>
              </a:ext>
            </a:extLst>
          </p:cNvPr>
          <p:cNvSpPr txBox="1">
            <a:spLocks/>
          </p:cNvSpPr>
          <p:nvPr/>
        </p:nvSpPr>
        <p:spPr>
          <a:xfrm>
            <a:off x="4167943" y="1024520"/>
            <a:ext cx="3287946" cy="660157"/>
          </a:xfrm>
          <a:prstGeom prst="rect">
            <a:avLst/>
          </a:prstGeom>
          <a:solidFill>
            <a:schemeClr val="tx2"/>
          </a:solidFill>
          <a:ln>
            <a:solidFill>
              <a:schemeClr val="accent1"/>
            </a:solidFill>
          </a:ln>
        </p:spPr>
        <p:txBody>
          <a:bodyPr spcFirstLastPara="1" wrap="square" lIns="91425" tIns="91425" rIns="91425" bIns="91425" anchor="t" anchorCtr="0">
            <a:normAutofit lnSpcReduction="10000"/>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1100" dirty="0">
                <a:solidFill>
                  <a:schemeClr val="bg2"/>
                </a:solidFill>
              </a:rPr>
              <a:t>An optimization problem has a dual form if one evolves in a convex space. This is the case. We pass then by the Lagrangian.</a:t>
            </a:r>
          </a:p>
        </p:txBody>
      </p:sp>
      <p:sp>
        <p:nvSpPr>
          <p:cNvPr id="12" name="Google Shape;89;p13">
            <a:extLst>
              <a:ext uri="{FF2B5EF4-FFF2-40B4-BE49-F238E27FC236}">
                <a16:creationId xmlns:a16="http://schemas.microsoft.com/office/drawing/2014/main" id="{B8DA419C-B2E5-10AC-2E32-F4BEC6EDF2E6}"/>
              </a:ext>
            </a:extLst>
          </p:cNvPr>
          <p:cNvSpPr txBox="1">
            <a:spLocks/>
          </p:cNvSpPr>
          <p:nvPr/>
        </p:nvSpPr>
        <p:spPr>
          <a:xfrm>
            <a:off x="2208042" y="2031665"/>
            <a:ext cx="1586038" cy="423997"/>
          </a:xfrm>
          <a:prstGeom prst="rect">
            <a:avLst/>
          </a:prstGeom>
          <a:solidFill>
            <a:schemeClr val="tx2"/>
          </a:solid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1100" dirty="0">
                <a:solidFill>
                  <a:schemeClr val="bg2"/>
                </a:solidFill>
              </a:rPr>
              <a:t>The initial problem...</a:t>
            </a:r>
          </a:p>
        </p:txBody>
      </p:sp>
      <p:sp>
        <p:nvSpPr>
          <p:cNvPr id="13" name="Google Shape;89;p13">
            <a:extLst>
              <a:ext uri="{FF2B5EF4-FFF2-40B4-BE49-F238E27FC236}">
                <a16:creationId xmlns:a16="http://schemas.microsoft.com/office/drawing/2014/main" id="{1C84D675-4D71-156E-6794-DCD950798716}"/>
              </a:ext>
            </a:extLst>
          </p:cNvPr>
          <p:cNvSpPr txBox="1">
            <a:spLocks/>
          </p:cNvSpPr>
          <p:nvPr/>
        </p:nvSpPr>
        <p:spPr>
          <a:xfrm>
            <a:off x="2208041" y="2494980"/>
            <a:ext cx="1586038" cy="463316"/>
          </a:xfrm>
          <a:prstGeom prst="rect">
            <a:avLst/>
          </a:prstGeom>
          <a:solidFill>
            <a:schemeClr val="tx2"/>
          </a:solidFill>
          <a:ln>
            <a:noFill/>
          </a:ln>
        </p:spPr>
        <p:txBody>
          <a:bodyPr spcFirstLastPara="1" wrap="square" lIns="91425" tIns="91425" rIns="91425" bIns="91425" anchor="t" anchorCtr="0">
            <a:normAutofit lnSpcReduction="10000"/>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1000" dirty="0">
                <a:solidFill>
                  <a:schemeClr val="bg2"/>
                </a:solidFill>
              </a:rPr>
              <a:t>...becomes in its dual form</a:t>
            </a:r>
          </a:p>
        </p:txBody>
      </p:sp>
      <p:sp>
        <p:nvSpPr>
          <p:cNvPr id="14" name="Google Shape;89;p13">
            <a:extLst>
              <a:ext uri="{FF2B5EF4-FFF2-40B4-BE49-F238E27FC236}">
                <a16:creationId xmlns:a16="http://schemas.microsoft.com/office/drawing/2014/main" id="{DF524025-CA9C-838F-56E2-B3B66603953B}"/>
              </a:ext>
            </a:extLst>
          </p:cNvPr>
          <p:cNvSpPr txBox="1">
            <a:spLocks/>
          </p:cNvSpPr>
          <p:nvPr/>
        </p:nvSpPr>
        <p:spPr>
          <a:xfrm>
            <a:off x="2151041" y="3568015"/>
            <a:ext cx="1486087" cy="859296"/>
          </a:xfrm>
          <a:prstGeom prst="rect">
            <a:avLst/>
          </a:prstGeom>
          <a:solidFill>
            <a:schemeClr val="tx2"/>
          </a:solidFill>
          <a:ln>
            <a:noFill/>
          </a:ln>
        </p:spPr>
        <p:txBody>
          <a:bodyPr spcFirstLastPara="1" wrap="square" lIns="91425" tIns="91425" rIns="91425" bIns="91425" anchor="t" anchorCtr="0">
            <a:normAutofit fontScale="92500"/>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1100" dirty="0">
                <a:solidFill>
                  <a:schemeClr val="bg2"/>
                </a:solidFill>
              </a:rPr>
              <a:t>By cancelling partial first derivatives partial derivatives, we have the relations</a:t>
            </a:r>
          </a:p>
        </p:txBody>
      </p:sp>
      <p:sp>
        <p:nvSpPr>
          <p:cNvPr id="16" name="Google Shape;89;p13">
            <a:extLst>
              <a:ext uri="{FF2B5EF4-FFF2-40B4-BE49-F238E27FC236}">
                <a16:creationId xmlns:a16="http://schemas.microsoft.com/office/drawing/2014/main" id="{AB34C3C7-60B9-FBD3-228F-83A6A1A57BD1}"/>
              </a:ext>
            </a:extLst>
          </p:cNvPr>
          <p:cNvSpPr txBox="1">
            <a:spLocks/>
          </p:cNvSpPr>
          <p:nvPr/>
        </p:nvSpPr>
        <p:spPr>
          <a:xfrm>
            <a:off x="5610748" y="3259684"/>
            <a:ext cx="2048903" cy="896686"/>
          </a:xfrm>
          <a:prstGeom prst="rect">
            <a:avLst/>
          </a:prstGeom>
          <a:solidFill>
            <a:schemeClr val="tx2"/>
          </a:solid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1100" dirty="0">
                <a:solidFill>
                  <a:schemeClr val="bg2"/>
                </a:solidFill>
              </a:rPr>
              <a:t>It is possible to obtain the coefficients of the of the hyperplane from the Lagrange multipliers</a:t>
            </a:r>
          </a:p>
        </p:txBody>
      </p:sp>
    </p:spTree>
    <p:extLst>
      <p:ext uri="{BB962C8B-B14F-4D97-AF65-F5344CB8AC3E}">
        <p14:creationId xmlns:p14="http://schemas.microsoft.com/office/powerpoint/2010/main" val="14862531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3"/>
          <p:cNvSpPr txBox="1">
            <a:spLocks noGrp="1"/>
          </p:cNvSpPr>
          <p:nvPr>
            <p:ph type="ctrTitle"/>
          </p:nvPr>
        </p:nvSpPr>
        <p:spPr>
          <a:xfrm>
            <a:off x="1879737" y="364364"/>
            <a:ext cx="5384526" cy="660156"/>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GB" sz="2400" dirty="0"/>
              <a:t>Dual Expression</a:t>
            </a:r>
            <a:br>
              <a:rPr lang="en-GB" sz="2400" dirty="0"/>
            </a:br>
            <a:r>
              <a:rPr lang="en-GB" sz="1600" dirty="0"/>
              <a:t>Optimization</a:t>
            </a:r>
            <a:endParaRPr lang="en-GB" sz="2000" dirty="0"/>
          </a:p>
        </p:txBody>
      </p:sp>
      <p:sp>
        <p:nvSpPr>
          <p:cNvPr id="11" name="Google Shape;89;p13">
            <a:extLst>
              <a:ext uri="{FF2B5EF4-FFF2-40B4-BE49-F238E27FC236}">
                <a16:creationId xmlns:a16="http://schemas.microsoft.com/office/drawing/2014/main" id="{BC4F913D-513F-69A8-2A67-2F2CAE1A3091}"/>
              </a:ext>
            </a:extLst>
          </p:cNvPr>
          <p:cNvSpPr txBox="1">
            <a:spLocks noGrp="1"/>
          </p:cNvSpPr>
          <p:nvPr>
            <p:ph type="subTitle" idx="1"/>
          </p:nvPr>
        </p:nvSpPr>
        <p:spPr>
          <a:xfrm>
            <a:off x="2240239" y="0"/>
            <a:ext cx="4549522" cy="484496"/>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GB" sz="1800" dirty="0"/>
              <a:t>Support Vector Machines (SVM)</a:t>
            </a:r>
          </a:p>
        </p:txBody>
      </p:sp>
      <p:pic>
        <p:nvPicPr>
          <p:cNvPr id="3" name="Picture 2" descr="A picture containing text&#10;&#10;Description automatically generated">
            <a:extLst>
              <a:ext uri="{FF2B5EF4-FFF2-40B4-BE49-F238E27FC236}">
                <a16:creationId xmlns:a16="http://schemas.microsoft.com/office/drawing/2014/main" id="{38DAC0E3-ACE6-7026-6D49-C606B285D08E}"/>
              </a:ext>
            </a:extLst>
          </p:cNvPr>
          <p:cNvPicPr>
            <a:picLocks noChangeAspect="1"/>
          </p:cNvPicPr>
          <p:nvPr/>
        </p:nvPicPr>
        <p:blipFill>
          <a:blip r:embed="rId3"/>
          <a:stretch>
            <a:fillRect/>
          </a:stretch>
        </p:blipFill>
        <p:spPr>
          <a:xfrm>
            <a:off x="1630907" y="1058806"/>
            <a:ext cx="6397411" cy="4139074"/>
          </a:xfrm>
          <a:prstGeom prst="rect">
            <a:avLst/>
          </a:prstGeom>
        </p:spPr>
      </p:pic>
      <p:sp>
        <p:nvSpPr>
          <p:cNvPr id="4" name="Google Shape;89;p13">
            <a:extLst>
              <a:ext uri="{FF2B5EF4-FFF2-40B4-BE49-F238E27FC236}">
                <a16:creationId xmlns:a16="http://schemas.microsoft.com/office/drawing/2014/main" id="{D4058F6D-5BED-220F-A940-E0FCB1B042F9}"/>
              </a:ext>
            </a:extLst>
          </p:cNvPr>
          <p:cNvSpPr txBox="1">
            <a:spLocks/>
          </p:cNvSpPr>
          <p:nvPr/>
        </p:nvSpPr>
        <p:spPr>
          <a:xfrm>
            <a:off x="3784356" y="1090934"/>
            <a:ext cx="4243961" cy="744689"/>
          </a:xfrm>
          <a:prstGeom prst="rect">
            <a:avLst/>
          </a:prstGeom>
          <a:solidFill>
            <a:schemeClr val="tx2"/>
          </a:solidFill>
          <a:ln>
            <a:solidFill>
              <a:schemeClr val="accent1"/>
            </a:solid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1000" dirty="0">
                <a:solidFill>
                  <a:schemeClr val="bg2"/>
                </a:solidFill>
              </a:rPr>
              <a:t>By introducing the information from the cancellation of the partial derivatives of the of the Lagrangian, we obtain an optimization depending only on the multipliers</a:t>
            </a:r>
          </a:p>
        </p:txBody>
      </p:sp>
      <p:sp>
        <p:nvSpPr>
          <p:cNvPr id="7" name="Google Shape;89;p13">
            <a:extLst>
              <a:ext uri="{FF2B5EF4-FFF2-40B4-BE49-F238E27FC236}">
                <a16:creationId xmlns:a16="http://schemas.microsoft.com/office/drawing/2014/main" id="{ED64C8B5-BC04-AD12-C1F4-46FC15B5F55C}"/>
              </a:ext>
            </a:extLst>
          </p:cNvPr>
          <p:cNvSpPr txBox="1">
            <a:spLocks/>
          </p:cNvSpPr>
          <p:nvPr/>
        </p:nvSpPr>
        <p:spPr>
          <a:xfrm>
            <a:off x="5203723" y="2108434"/>
            <a:ext cx="2493614" cy="463316"/>
          </a:xfrm>
          <a:prstGeom prst="rect">
            <a:avLst/>
          </a:prstGeom>
          <a:solidFill>
            <a:schemeClr val="tx2"/>
          </a:solidFill>
          <a:ln>
            <a:noFill/>
          </a:ln>
        </p:spPr>
        <p:txBody>
          <a:bodyPr spcFirstLastPara="1" wrap="square" lIns="91425" tIns="91425" rIns="91425" bIns="91425" anchor="t" anchorCtr="0">
            <a:normAutofit lnSpcReduction="10000"/>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1000" dirty="0">
                <a:solidFill>
                  <a:schemeClr val="bg2"/>
                </a:solidFill>
              </a:rPr>
              <a:t>- &lt;xi, xi'&gt; is the scalar product between observations i and i'</a:t>
            </a:r>
          </a:p>
        </p:txBody>
      </p:sp>
      <p:sp>
        <p:nvSpPr>
          <p:cNvPr id="8" name="Google Shape;89;p13">
            <a:extLst>
              <a:ext uri="{FF2B5EF4-FFF2-40B4-BE49-F238E27FC236}">
                <a16:creationId xmlns:a16="http://schemas.microsoft.com/office/drawing/2014/main" id="{25CA9DD4-8F0A-A39F-C04D-D542F41D847A}"/>
              </a:ext>
            </a:extLst>
          </p:cNvPr>
          <p:cNvSpPr txBox="1">
            <a:spLocks/>
          </p:cNvSpPr>
          <p:nvPr/>
        </p:nvSpPr>
        <p:spPr>
          <a:xfrm>
            <a:off x="5258315" y="3589250"/>
            <a:ext cx="2493614" cy="463316"/>
          </a:xfrm>
          <a:prstGeom prst="rect">
            <a:avLst/>
          </a:prstGeom>
          <a:solidFill>
            <a:schemeClr val="tx2"/>
          </a:solidFill>
          <a:ln>
            <a:noFill/>
          </a:ln>
        </p:spPr>
        <p:txBody>
          <a:bodyPr spcFirstLastPara="1" wrap="square" lIns="91425" tIns="91425" rIns="91425" bIns="91425" anchor="t" anchorCtr="0">
            <a:normAutofit lnSpcReduction="10000"/>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1000" dirty="0">
                <a:solidFill>
                  <a:schemeClr val="accent5"/>
                </a:solidFill>
              </a:rPr>
              <a:t>- αi &gt; 0 will define the important points, i.e., the support points</a:t>
            </a:r>
          </a:p>
        </p:txBody>
      </p:sp>
      <p:sp>
        <p:nvSpPr>
          <p:cNvPr id="17" name="Google Shape;89;p13">
            <a:extLst>
              <a:ext uri="{FF2B5EF4-FFF2-40B4-BE49-F238E27FC236}">
                <a16:creationId xmlns:a16="http://schemas.microsoft.com/office/drawing/2014/main" id="{290F6C54-5C85-CC41-3E26-61DCF5301146}"/>
              </a:ext>
            </a:extLst>
          </p:cNvPr>
          <p:cNvSpPr txBox="1">
            <a:spLocks/>
          </p:cNvSpPr>
          <p:nvPr/>
        </p:nvSpPr>
        <p:spPr>
          <a:xfrm>
            <a:off x="5258315" y="4161906"/>
            <a:ext cx="2575500" cy="751287"/>
          </a:xfrm>
          <a:prstGeom prst="rect">
            <a:avLst/>
          </a:prstGeom>
          <a:solidFill>
            <a:schemeClr val="tx2"/>
          </a:solid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1000" dirty="0">
                <a:solidFill>
                  <a:schemeClr val="tx1"/>
                </a:solidFill>
              </a:rPr>
              <a:t>- Of course, there will be support points of different labels, otherwise this condition cannot be respected.</a:t>
            </a:r>
          </a:p>
        </p:txBody>
      </p:sp>
      <p:sp>
        <p:nvSpPr>
          <p:cNvPr id="18" name="Google Shape;89;p13">
            <a:extLst>
              <a:ext uri="{FF2B5EF4-FFF2-40B4-BE49-F238E27FC236}">
                <a16:creationId xmlns:a16="http://schemas.microsoft.com/office/drawing/2014/main" id="{EB0374C9-4D4B-9C53-DA2E-4750269456A8}"/>
              </a:ext>
            </a:extLst>
          </p:cNvPr>
          <p:cNvSpPr txBox="1">
            <a:spLocks/>
          </p:cNvSpPr>
          <p:nvPr/>
        </p:nvSpPr>
        <p:spPr>
          <a:xfrm>
            <a:off x="1744016" y="3357592"/>
            <a:ext cx="1033303" cy="538844"/>
          </a:xfrm>
          <a:prstGeom prst="rect">
            <a:avLst/>
          </a:prstGeom>
          <a:solidFill>
            <a:schemeClr val="tx2"/>
          </a:solid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1000" dirty="0">
                <a:solidFill>
                  <a:schemeClr val="bg2"/>
                </a:solidFill>
              </a:rPr>
              <a:t>Under</a:t>
            </a:r>
          </a:p>
          <a:p>
            <a:pPr marL="0" indent="0" algn="just"/>
            <a:r>
              <a:rPr lang="en-GB" sz="1000" dirty="0">
                <a:solidFill>
                  <a:schemeClr val="bg2"/>
                </a:solidFill>
              </a:rPr>
              <a:t>constraint :</a:t>
            </a:r>
          </a:p>
        </p:txBody>
      </p:sp>
    </p:spTree>
    <p:extLst>
      <p:ext uri="{BB962C8B-B14F-4D97-AF65-F5344CB8AC3E}">
        <p14:creationId xmlns:p14="http://schemas.microsoft.com/office/powerpoint/2010/main" val="224143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3"/>
          <p:cNvSpPr txBox="1">
            <a:spLocks noGrp="1"/>
          </p:cNvSpPr>
          <p:nvPr>
            <p:ph type="ctrTitle"/>
          </p:nvPr>
        </p:nvSpPr>
        <p:spPr>
          <a:xfrm>
            <a:off x="1879737" y="364364"/>
            <a:ext cx="5384526" cy="660156"/>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GB" sz="2400" dirty="0"/>
              <a:t>Numerical example</a:t>
            </a:r>
            <a:br>
              <a:rPr lang="en-GB" sz="2400" dirty="0"/>
            </a:br>
            <a:r>
              <a:rPr lang="en-GB" sz="1600" dirty="0"/>
              <a:t>Processing in Excel</a:t>
            </a:r>
            <a:endParaRPr lang="en-GB" sz="2000" dirty="0"/>
          </a:p>
        </p:txBody>
      </p:sp>
      <p:sp>
        <p:nvSpPr>
          <p:cNvPr id="11" name="Google Shape;89;p13">
            <a:extLst>
              <a:ext uri="{FF2B5EF4-FFF2-40B4-BE49-F238E27FC236}">
                <a16:creationId xmlns:a16="http://schemas.microsoft.com/office/drawing/2014/main" id="{BC4F913D-513F-69A8-2A67-2F2CAE1A3091}"/>
              </a:ext>
            </a:extLst>
          </p:cNvPr>
          <p:cNvSpPr txBox="1">
            <a:spLocks noGrp="1"/>
          </p:cNvSpPr>
          <p:nvPr>
            <p:ph type="subTitle" idx="1"/>
          </p:nvPr>
        </p:nvSpPr>
        <p:spPr>
          <a:xfrm>
            <a:off x="2240239" y="0"/>
            <a:ext cx="4549522" cy="484496"/>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GB" sz="1800" dirty="0"/>
              <a:t>Support Vector Machines (SVM)</a:t>
            </a:r>
          </a:p>
        </p:txBody>
      </p:sp>
      <p:pic>
        <p:nvPicPr>
          <p:cNvPr id="5" name="Picture 4" descr="A picture containing graphical user interface&#10;&#10;Description automatically generated">
            <a:extLst>
              <a:ext uri="{FF2B5EF4-FFF2-40B4-BE49-F238E27FC236}">
                <a16:creationId xmlns:a16="http://schemas.microsoft.com/office/drawing/2014/main" id="{565F5C35-3F36-7118-83DC-FF84345FDB8C}"/>
              </a:ext>
            </a:extLst>
          </p:cNvPr>
          <p:cNvPicPr>
            <a:picLocks noChangeAspect="1"/>
          </p:cNvPicPr>
          <p:nvPr/>
        </p:nvPicPr>
        <p:blipFill>
          <a:blip r:embed="rId3"/>
          <a:stretch>
            <a:fillRect/>
          </a:stretch>
        </p:blipFill>
        <p:spPr>
          <a:xfrm>
            <a:off x="1806834" y="1118282"/>
            <a:ext cx="5631196" cy="3982695"/>
          </a:xfrm>
          <a:prstGeom prst="rect">
            <a:avLst/>
          </a:prstGeom>
        </p:spPr>
      </p:pic>
      <p:sp>
        <p:nvSpPr>
          <p:cNvPr id="6" name="Google Shape;89;p13">
            <a:extLst>
              <a:ext uri="{FF2B5EF4-FFF2-40B4-BE49-F238E27FC236}">
                <a16:creationId xmlns:a16="http://schemas.microsoft.com/office/drawing/2014/main" id="{5CF8C85A-1867-9FDD-94EA-AA0D0B7E5E1A}"/>
              </a:ext>
            </a:extLst>
          </p:cNvPr>
          <p:cNvSpPr txBox="1">
            <a:spLocks/>
          </p:cNvSpPr>
          <p:nvPr/>
        </p:nvSpPr>
        <p:spPr>
          <a:xfrm>
            <a:off x="3833330" y="1118282"/>
            <a:ext cx="2765363" cy="417091"/>
          </a:xfrm>
          <a:prstGeom prst="rect">
            <a:avLst/>
          </a:prstGeom>
          <a:solidFill>
            <a:schemeClr val="tx2"/>
          </a:solidFill>
          <a:ln>
            <a:solidFill>
              <a:schemeClr val="accent1"/>
            </a:solidFill>
          </a:ln>
        </p:spPr>
        <p:txBody>
          <a:bodyPr spcFirstLastPara="1" wrap="square" lIns="91425" tIns="91425" rIns="91425" bIns="91425" anchor="t" anchorCtr="0">
            <a:normAutofit fontScale="92500" lnSpcReduction="20000"/>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1000" dirty="0">
                <a:solidFill>
                  <a:schemeClr val="bg2"/>
                </a:solidFill>
              </a:rPr>
              <a:t>Still with the SOLVER, let's try to solve our optimization problem.</a:t>
            </a:r>
          </a:p>
        </p:txBody>
      </p:sp>
      <p:sp>
        <p:nvSpPr>
          <p:cNvPr id="9" name="Google Shape;89;p13">
            <a:extLst>
              <a:ext uri="{FF2B5EF4-FFF2-40B4-BE49-F238E27FC236}">
                <a16:creationId xmlns:a16="http://schemas.microsoft.com/office/drawing/2014/main" id="{E16C3208-DAF7-94BD-4733-3AB73D685A01}"/>
              </a:ext>
            </a:extLst>
          </p:cNvPr>
          <p:cNvSpPr txBox="1">
            <a:spLocks/>
          </p:cNvSpPr>
          <p:nvPr/>
        </p:nvSpPr>
        <p:spPr>
          <a:xfrm>
            <a:off x="1822488" y="1717845"/>
            <a:ext cx="1033303" cy="315671"/>
          </a:xfrm>
          <a:prstGeom prst="rect">
            <a:avLst/>
          </a:prstGeom>
          <a:solidFill>
            <a:schemeClr val="tx2"/>
          </a:solidFill>
          <a:ln>
            <a:noFill/>
          </a:ln>
        </p:spPr>
        <p:txBody>
          <a:bodyPr spcFirstLastPara="1" wrap="square" lIns="91425" tIns="91425" rIns="91425" bIns="91425" anchor="t" anchorCtr="0">
            <a:normAutofit fontScale="92500" lnSpcReduction="10000"/>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1000" dirty="0">
                <a:solidFill>
                  <a:schemeClr val="bg2"/>
                </a:solidFill>
              </a:rPr>
              <a:t>Variable cells </a:t>
            </a:r>
            <a:r>
              <a:rPr lang="el-GR" sz="1000" dirty="0">
                <a:solidFill>
                  <a:schemeClr val="bg2"/>
                </a:solidFill>
              </a:rPr>
              <a:t>α</a:t>
            </a:r>
            <a:r>
              <a:rPr lang="en-GB" sz="1000" dirty="0">
                <a:solidFill>
                  <a:schemeClr val="bg2"/>
                </a:solidFill>
              </a:rPr>
              <a:t>i</a:t>
            </a:r>
          </a:p>
        </p:txBody>
      </p:sp>
      <p:sp>
        <p:nvSpPr>
          <p:cNvPr id="10" name="Google Shape;89;p13">
            <a:extLst>
              <a:ext uri="{FF2B5EF4-FFF2-40B4-BE49-F238E27FC236}">
                <a16:creationId xmlns:a16="http://schemas.microsoft.com/office/drawing/2014/main" id="{FB68A8A2-83C4-A751-D2E2-8C158DC0BF34}"/>
              </a:ext>
            </a:extLst>
          </p:cNvPr>
          <p:cNvSpPr txBox="1">
            <a:spLocks/>
          </p:cNvSpPr>
          <p:nvPr/>
        </p:nvSpPr>
        <p:spPr>
          <a:xfrm>
            <a:off x="3596956" y="1622310"/>
            <a:ext cx="2114632" cy="411205"/>
          </a:xfrm>
          <a:prstGeom prst="rect">
            <a:avLst/>
          </a:prstGeom>
          <a:solidFill>
            <a:schemeClr val="tx2"/>
          </a:solidFill>
          <a:ln>
            <a:noFill/>
          </a:ln>
        </p:spPr>
        <p:txBody>
          <a:bodyPr spcFirstLastPara="1" wrap="square" lIns="91425" tIns="91425" rIns="91425" bIns="91425" anchor="t" anchorCtr="0">
            <a:normAutofit fontScale="85000" lnSpcReduction="20000"/>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1000" dirty="0">
                <a:solidFill>
                  <a:schemeClr val="bg2"/>
                </a:solidFill>
              </a:rPr>
              <a:t>Only the support points have a non-zero αi "weighting" (no. 2, 5 and 6)</a:t>
            </a:r>
          </a:p>
        </p:txBody>
      </p:sp>
      <p:sp>
        <p:nvSpPr>
          <p:cNvPr id="12" name="Google Shape;89;p13">
            <a:extLst>
              <a:ext uri="{FF2B5EF4-FFF2-40B4-BE49-F238E27FC236}">
                <a16:creationId xmlns:a16="http://schemas.microsoft.com/office/drawing/2014/main" id="{C21D0ABC-1741-539C-689A-DBAFB32F62C9}"/>
              </a:ext>
            </a:extLst>
          </p:cNvPr>
          <p:cNvSpPr txBox="1">
            <a:spLocks/>
          </p:cNvSpPr>
          <p:nvPr/>
        </p:nvSpPr>
        <p:spPr>
          <a:xfrm>
            <a:off x="5835189" y="1540423"/>
            <a:ext cx="2114632" cy="411205"/>
          </a:xfrm>
          <a:prstGeom prst="rect">
            <a:avLst/>
          </a:prstGeom>
          <a:solidFill>
            <a:schemeClr val="tx2"/>
          </a:solidFill>
          <a:ln>
            <a:noFill/>
          </a:ln>
        </p:spPr>
        <p:txBody>
          <a:bodyPr spcFirstLastPara="1" wrap="square" lIns="91425" tIns="91425" rIns="91425" bIns="91425" anchor="t" anchorCtr="0">
            <a:normAutofit lnSpcReduction="10000"/>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800" dirty="0">
                <a:solidFill>
                  <a:schemeClr val="bg2"/>
                </a:solidFill>
              </a:rPr>
              <a:t>The matrix &lt;xi, xi'&gt; is called </a:t>
            </a:r>
            <a:r>
              <a:rPr lang="en-GB" sz="800" dirty="0">
                <a:solidFill>
                  <a:srgbClr val="C00000"/>
                </a:solidFill>
              </a:rPr>
              <a:t>the Gram matrix</a:t>
            </a:r>
          </a:p>
        </p:txBody>
      </p:sp>
      <p:sp>
        <p:nvSpPr>
          <p:cNvPr id="13" name="Google Shape;89;p13">
            <a:extLst>
              <a:ext uri="{FF2B5EF4-FFF2-40B4-BE49-F238E27FC236}">
                <a16:creationId xmlns:a16="http://schemas.microsoft.com/office/drawing/2014/main" id="{F990A977-44FA-A530-EF12-70BB2E36F1F8}"/>
              </a:ext>
            </a:extLst>
          </p:cNvPr>
          <p:cNvSpPr txBox="1">
            <a:spLocks/>
          </p:cNvSpPr>
          <p:nvPr/>
        </p:nvSpPr>
        <p:spPr>
          <a:xfrm>
            <a:off x="2396389" y="4317744"/>
            <a:ext cx="1506872" cy="315671"/>
          </a:xfrm>
          <a:prstGeom prst="rect">
            <a:avLst/>
          </a:prstGeom>
          <a:solidFill>
            <a:schemeClr val="tx2"/>
          </a:solidFill>
          <a:ln>
            <a:noFill/>
          </a:ln>
        </p:spPr>
        <p:txBody>
          <a:bodyPr spcFirstLastPara="1" wrap="square" lIns="91425" tIns="91425" rIns="91425" bIns="91425" anchor="t" anchorCtr="0">
            <a:normAutofit fontScale="92500" lnSpcReduction="10000"/>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1000" dirty="0">
                <a:solidFill>
                  <a:srgbClr val="C00000"/>
                </a:solidFill>
              </a:rPr>
              <a:t>Objective function L</a:t>
            </a:r>
            <a:r>
              <a:rPr lang="en-GB" sz="600" dirty="0">
                <a:solidFill>
                  <a:srgbClr val="C00000"/>
                </a:solidFill>
              </a:rPr>
              <a:t>D</a:t>
            </a:r>
            <a:r>
              <a:rPr lang="en-GB" sz="1000" dirty="0">
                <a:solidFill>
                  <a:srgbClr val="C00000"/>
                </a:solidFill>
              </a:rPr>
              <a:t>(</a:t>
            </a:r>
            <a:r>
              <a:rPr lang="el-GR" sz="1000" dirty="0">
                <a:solidFill>
                  <a:srgbClr val="C00000"/>
                </a:solidFill>
              </a:rPr>
              <a:t>α)</a:t>
            </a:r>
            <a:endParaRPr lang="en-GB" sz="1000" dirty="0">
              <a:solidFill>
                <a:srgbClr val="C00000"/>
              </a:solidFill>
            </a:endParaRPr>
          </a:p>
        </p:txBody>
      </p:sp>
      <p:sp>
        <p:nvSpPr>
          <p:cNvPr id="14" name="Google Shape;89;p13">
            <a:extLst>
              <a:ext uri="{FF2B5EF4-FFF2-40B4-BE49-F238E27FC236}">
                <a16:creationId xmlns:a16="http://schemas.microsoft.com/office/drawing/2014/main" id="{2F822419-74FE-927E-B04B-915D723AB730}"/>
              </a:ext>
            </a:extLst>
          </p:cNvPr>
          <p:cNvSpPr txBox="1">
            <a:spLocks/>
          </p:cNvSpPr>
          <p:nvPr/>
        </p:nvSpPr>
        <p:spPr>
          <a:xfrm>
            <a:off x="5203647" y="4726411"/>
            <a:ext cx="1506872" cy="417090"/>
          </a:xfrm>
          <a:prstGeom prst="rect">
            <a:avLst/>
          </a:prstGeom>
          <a:solidFill>
            <a:schemeClr val="tx2"/>
          </a:solidFill>
          <a:ln>
            <a:noFill/>
          </a:ln>
        </p:spPr>
        <p:txBody>
          <a:bodyPr spcFirstLastPara="1" wrap="square" lIns="91425" tIns="91425" rIns="91425" bIns="91425" anchor="t" anchorCtr="0">
            <a:normAutofit fontScale="85000" lnSpcReduction="20000"/>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1000" dirty="0">
                <a:solidFill>
                  <a:schemeClr val="bg2"/>
                </a:solidFill>
              </a:rPr>
              <a:t>Let's not forget that the margin is equal to</a:t>
            </a:r>
          </a:p>
        </p:txBody>
      </p:sp>
    </p:spTree>
    <p:extLst>
      <p:ext uri="{BB962C8B-B14F-4D97-AF65-F5344CB8AC3E}">
        <p14:creationId xmlns:p14="http://schemas.microsoft.com/office/powerpoint/2010/main" val="31326887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3"/>
          <p:cNvSpPr txBox="1">
            <a:spLocks noGrp="1"/>
          </p:cNvSpPr>
          <p:nvPr>
            <p:ph type="ctrTitle"/>
          </p:nvPr>
        </p:nvSpPr>
        <p:spPr>
          <a:xfrm>
            <a:off x="225188" y="364364"/>
            <a:ext cx="8693624" cy="660156"/>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GB" sz="2200" dirty="0"/>
              <a:t>From the support points to the coefficients of the hyperplane (I)</a:t>
            </a:r>
            <a:br>
              <a:rPr lang="en-GB" sz="2200" dirty="0"/>
            </a:br>
            <a:r>
              <a:rPr lang="en-GB" sz="1600" dirty="0"/>
              <a:t>Obtaining the β-coefficients from the α</a:t>
            </a:r>
            <a:endParaRPr lang="en-GB" sz="2000" dirty="0"/>
          </a:p>
        </p:txBody>
      </p:sp>
      <p:sp>
        <p:nvSpPr>
          <p:cNvPr id="11" name="Google Shape;89;p13">
            <a:extLst>
              <a:ext uri="{FF2B5EF4-FFF2-40B4-BE49-F238E27FC236}">
                <a16:creationId xmlns:a16="http://schemas.microsoft.com/office/drawing/2014/main" id="{BC4F913D-513F-69A8-2A67-2F2CAE1A3091}"/>
              </a:ext>
            </a:extLst>
          </p:cNvPr>
          <p:cNvSpPr txBox="1">
            <a:spLocks noGrp="1"/>
          </p:cNvSpPr>
          <p:nvPr>
            <p:ph type="subTitle" idx="1"/>
          </p:nvPr>
        </p:nvSpPr>
        <p:spPr>
          <a:xfrm>
            <a:off x="2240239" y="0"/>
            <a:ext cx="4549522" cy="484496"/>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GB" sz="1800" dirty="0"/>
              <a:t>Support Vector Machines (SVM)</a:t>
            </a:r>
          </a:p>
        </p:txBody>
      </p:sp>
      <p:pic>
        <p:nvPicPr>
          <p:cNvPr id="3" name="Picture 2" descr="Text&#10;&#10;Description automatically generated">
            <a:extLst>
              <a:ext uri="{FF2B5EF4-FFF2-40B4-BE49-F238E27FC236}">
                <a16:creationId xmlns:a16="http://schemas.microsoft.com/office/drawing/2014/main" id="{C49D6B32-08FF-9B7D-6618-D514AD83F276}"/>
              </a:ext>
            </a:extLst>
          </p:cNvPr>
          <p:cNvPicPr>
            <a:picLocks noChangeAspect="1"/>
          </p:cNvPicPr>
          <p:nvPr/>
        </p:nvPicPr>
        <p:blipFill>
          <a:blip r:embed="rId3"/>
          <a:stretch>
            <a:fillRect/>
          </a:stretch>
        </p:blipFill>
        <p:spPr>
          <a:xfrm>
            <a:off x="1946812" y="970478"/>
            <a:ext cx="5996186" cy="4173022"/>
          </a:xfrm>
          <a:prstGeom prst="rect">
            <a:avLst/>
          </a:prstGeom>
        </p:spPr>
      </p:pic>
      <p:sp>
        <p:nvSpPr>
          <p:cNvPr id="4" name="Google Shape;89;p13">
            <a:extLst>
              <a:ext uri="{FF2B5EF4-FFF2-40B4-BE49-F238E27FC236}">
                <a16:creationId xmlns:a16="http://schemas.microsoft.com/office/drawing/2014/main" id="{72B6E77D-6918-3BE0-842F-0A2E3E9210BA}"/>
              </a:ext>
            </a:extLst>
          </p:cNvPr>
          <p:cNvSpPr txBox="1">
            <a:spLocks/>
          </p:cNvSpPr>
          <p:nvPr/>
        </p:nvSpPr>
        <p:spPr>
          <a:xfrm>
            <a:off x="5009500" y="1062224"/>
            <a:ext cx="2933498" cy="752929"/>
          </a:xfrm>
          <a:prstGeom prst="rect">
            <a:avLst/>
          </a:prstGeom>
          <a:solidFill>
            <a:schemeClr val="tx2"/>
          </a:solidFill>
          <a:ln>
            <a:solidFill>
              <a:schemeClr val="accent1"/>
            </a:solidFill>
          </a:ln>
        </p:spPr>
        <p:txBody>
          <a:bodyPr spcFirstLastPara="1" wrap="square" lIns="91425" tIns="91425" rIns="91425" bIns="91425" anchor="t" anchorCtr="0">
            <a:normAutofit fontScale="92500" lnSpcReduction="10000"/>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1050" dirty="0">
                <a:solidFill>
                  <a:schemeClr val="bg2"/>
                </a:solidFill>
                <a:latin typeface="Raleway" pitchFamily="2" charset="0"/>
              </a:rPr>
              <a:t>Since primal and dual expressions are two sides of the same problem facets of the same problem, it must be possible to switch from </a:t>
            </a:r>
            <a:r>
              <a:rPr lang="en-GB" sz="1050" dirty="0" err="1">
                <a:solidFill>
                  <a:schemeClr val="bg2"/>
                </a:solidFill>
                <a:latin typeface="Raleway" pitchFamily="2" charset="0"/>
              </a:rPr>
              <a:t>from</a:t>
            </a:r>
            <a:r>
              <a:rPr lang="en-GB" sz="1050" dirty="0">
                <a:solidFill>
                  <a:schemeClr val="bg2"/>
                </a:solidFill>
                <a:latin typeface="Raleway" pitchFamily="2" charset="0"/>
              </a:rPr>
              <a:t> one to the other.</a:t>
            </a:r>
            <a:endParaRPr lang="en-GB" sz="1000" dirty="0">
              <a:solidFill>
                <a:schemeClr val="bg2"/>
              </a:solidFill>
              <a:latin typeface="Raleway" pitchFamily="2" charset="0"/>
            </a:endParaRPr>
          </a:p>
        </p:txBody>
      </p:sp>
      <p:sp>
        <p:nvSpPr>
          <p:cNvPr id="7" name="Google Shape;89;p13">
            <a:extLst>
              <a:ext uri="{FF2B5EF4-FFF2-40B4-BE49-F238E27FC236}">
                <a16:creationId xmlns:a16="http://schemas.microsoft.com/office/drawing/2014/main" id="{18A7EBEC-F485-C217-26BA-82EC39B09B7E}"/>
              </a:ext>
            </a:extLst>
          </p:cNvPr>
          <p:cNvSpPr txBox="1">
            <a:spLocks/>
          </p:cNvSpPr>
          <p:nvPr/>
        </p:nvSpPr>
        <p:spPr>
          <a:xfrm>
            <a:off x="2150294" y="2331080"/>
            <a:ext cx="2421706" cy="752929"/>
          </a:xfrm>
          <a:prstGeom prst="rect">
            <a:avLst/>
          </a:prstGeom>
          <a:solidFill>
            <a:schemeClr val="tx2"/>
          </a:solid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1000" dirty="0">
                <a:solidFill>
                  <a:schemeClr val="bg2"/>
                </a:solidFill>
                <a:latin typeface="Raleway" pitchFamily="2" charset="0"/>
              </a:rPr>
              <a:t>From the partial derivative of the Lagrangian with respect to β</a:t>
            </a:r>
          </a:p>
        </p:txBody>
      </p:sp>
      <p:sp>
        <p:nvSpPr>
          <p:cNvPr id="8" name="Google Shape;89;p13">
            <a:extLst>
              <a:ext uri="{FF2B5EF4-FFF2-40B4-BE49-F238E27FC236}">
                <a16:creationId xmlns:a16="http://schemas.microsoft.com/office/drawing/2014/main" id="{5AEDB8EC-8E07-0C81-EB3C-15FFFEF20795}"/>
              </a:ext>
            </a:extLst>
          </p:cNvPr>
          <p:cNvSpPr txBox="1">
            <a:spLocks/>
          </p:cNvSpPr>
          <p:nvPr/>
        </p:nvSpPr>
        <p:spPr>
          <a:xfrm>
            <a:off x="4543538" y="2760985"/>
            <a:ext cx="3761126" cy="660156"/>
          </a:xfrm>
          <a:prstGeom prst="rect">
            <a:avLst/>
          </a:prstGeom>
          <a:solidFill>
            <a:schemeClr val="tx2"/>
          </a:solid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1000" dirty="0">
                <a:solidFill>
                  <a:schemeClr val="accent3"/>
                </a:solidFill>
                <a:latin typeface="Raleway" pitchFamily="2" charset="0"/>
              </a:rPr>
              <a:t>Only the support points participate in the calculation of the coefficients, since they are the only ones for which (αi &gt; 0)</a:t>
            </a:r>
          </a:p>
        </p:txBody>
      </p:sp>
      <p:sp>
        <p:nvSpPr>
          <p:cNvPr id="15" name="Google Shape;89;p13">
            <a:extLst>
              <a:ext uri="{FF2B5EF4-FFF2-40B4-BE49-F238E27FC236}">
                <a16:creationId xmlns:a16="http://schemas.microsoft.com/office/drawing/2014/main" id="{C0BBC222-1ED3-C658-67D9-6D29E08AB02A}"/>
              </a:ext>
            </a:extLst>
          </p:cNvPr>
          <p:cNvSpPr txBox="1">
            <a:spLocks/>
          </p:cNvSpPr>
          <p:nvPr/>
        </p:nvSpPr>
        <p:spPr>
          <a:xfrm>
            <a:off x="2150294" y="3690123"/>
            <a:ext cx="2488781" cy="660156"/>
          </a:xfrm>
          <a:prstGeom prst="rect">
            <a:avLst/>
          </a:prstGeom>
          <a:solidFill>
            <a:schemeClr val="tx2"/>
          </a:solidFill>
          <a:ln>
            <a:noFill/>
          </a:ln>
        </p:spPr>
        <p:txBody>
          <a:bodyPr spcFirstLastPara="1" wrap="square" lIns="91425" tIns="91425" rIns="91425" bIns="91425" anchor="t" anchorCtr="0">
            <a:normAutofit fontScale="92500"/>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1000" dirty="0">
                <a:solidFill>
                  <a:schemeClr val="bg2"/>
                </a:solidFill>
                <a:latin typeface="Raleway" pitchFamily="2" charset="0"/>
              </a:rPr>
              <a:t>From the KKT conditions, computed on any of the support points (it is necessary that αi be non-zero), we can obtain β0</a:t>
            </a:r>
          </a:p>
        </p:txBody>
      </p:sp>
      <p:sp>
        <p:nvSpPr>
          <p:cNvPr id="16" name="Google Shape;89;p13">
            <a:extLst>
              <a:ext uri="{FF2B5EF4-FFF2-40B4-BE49-F238E27FC236}">
                <a16:creationId xmlns:a16="http://schemas.microsoft.com/office/drawing/2014/main" id="{246648A3-F6C9-43E1-95A3-79CBCB969E52}"/>
              </a:ext>
            </a:extLst>
          </p:cNvPr>
          <p:cNvSpPr txBox="1">
            <a:spLocks/>
          </p:cNvSpPr>
          <p:nvPr/>
        </p:nvSpPr>
        <p:spPr>
          <a:xfrm>
            <a:off x="2872854" y="4756464"/>
            <a:ext cx="3261820" cy="359740"/>
          </a:xfrm>
          <a:prstGeom prst="rect">
            <a:avLst/>
          </a:prstGeom>
          <a:solidFill>
            <a:schemeClr val="tx2"/>
          </a:solid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r"/>
            <a:r>
              <a:rPr lang="en-GB" sz="1000" b="1" u="sng" dirty="0">
                <a:latin typeface="Raleway" pitchFamily="2" charset="0"/>
              </a:rPr>
              <a:t>Note:</a:t>
            </a:r>
            <a:r>
              <a:rPr lang="en-GB" sz="1000" b="1" dirty="0">
                <a:latin typeface="Raleway" pitchFamily="2" charset="0"/>
              </a:rPr>
              <a:t> </a:t>
            </a:r>
            <a:r>
              <a:rPr lang="en-GB" sz="1000" dirty="0">
                <a:latin typeface="Raleway" pitchFamily="2" charset="0"/>
              </a:rPr>
              <a:t>As yi{-1,+1}, we can also write:</a:t>
            </a:r>
          </a:p>
        </p:txBody>
      </p:sp>
    </p:spTree>
    <p:extLst>
      <p:ext uri="{BB962C8B-B14F-4D97-AF65-F5344CB8AC3E}">
        <p14:creationId xmlns:p14="http://schemas.microsoft.com/office/powerpoint/2010/main" val="34102926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3"/>
          <p:cNvSpPr txBox="1">
            <a:spLocks noGrp="1"/>
          </p:cNvSpPr>
          <p:nvPr>
            <p:ph type="ctrTitle"/>
          </p:nvPr>
        </p:nvSpPr>
        <p:spPr>
          <a:xfrm>
            <a:off x="225188" y="364364"/>
            <a:ext cx="8693624" cy="660156"/>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GB" sz="2200" dirty="0"/>
              <a:t>From support points to hyperplane coefficients (II)</a:t>
            </a:r>
            <a:br>
              <a:rPr lang="en-GB" sz="2200" dirty="0"/>
            </a:br>
            <a:r>
              <a:rPr lang="en-GB" sz="1600" dirty="0"/>
              <a:t>Numerical example</a:t>
            </a:r>
            <a:endParaRPr lang="en-GB" sz="2000" dirty="0"/>
          </a:p>
        </p:txBody>
      </p:sp>
      <p:sp>
        <p:nvSpPr>
          <p:cNvPr id="11" name="Google Shape;89;p13">
            <a:extLst>
              <a:ext uri="{FF2B5EF4-FFF2-40B4-BE49-F238E27FC236}">
                <a16:creationId xmlns:a16="http://schemas.microsoft.com/office/drawing/2014/main" id="{BC4F913D-513F-69A8-2A67-2F2CAE1A3091}"/>
              </a:ext>
            </a:extLst>
          </p:cNvPr>
          <p:cNvSpPr txBox="1">
            <a:spLocks noGrp="1"/>
          </p:cNvSpPr>
          <p:nvPr>
            <p:ph type="subTitle" idx="1"/>
          </p:nvPr>
        </p:nvSpPr>
        <p:spPr>
          <a:xfrm>
            <a:off x="2240239" y="0"/>
            <a:ext cx="4549522" cy="484496"/>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GB" sz="1800" dirty="0"/>
              <a:t>Support Vector Machines (SVM)</a:t>
            </a:r>
          </a:p>
        </p:txBody>
      </p:sp>
      <p:pic>
        <p:nvPicPr>
          <p:cNvPr id="5" name="Picture 4" descr="Text&#10;&#10;Description automatically generated">
            <a:extLst>
              <a:ext uri="{FF2B5EF4-FFF2-40B4-BE49-F238E27FC236}">
                <a16:creationId xmlns:a16="http://schemas.microsoft.com/office/drawing/2014/main" id="{D6BDEB81-37A3-A66E-26CF-69C2AD080315}"/>
              </a:ext>
            </a:extLst>
          </p:cNvPr>
          <p:cNvPicPr>
            <a:picLocks noChangeAspect="1"/>
          </p:cNvPicPr>
          <p:nvPr/>
        </p:nvPicPr>
        <p:blipFill>
          <a:blip r:embed="rId3"/>
          <a:stretch>
            <a:fillRect/>
          </a:stretch>
        </p:blipFill>
        <p:spPr>
          <a:xfrm>
            <a:off x="1654862" y="484496"/>
            <a:ext cx="6232904" cy="4399697"/>
          </a:xfrm>
          <a:prstGeom prst="rect">
            <a:avLst/>
          </a:prstGeom>
        </p:spPr>
      </p:pic>
      <p:sp>
        <p:nvSpPr>
          <p:cNvPr id="6" name="Google Shape;89;p13">
            <a:extLst>
              <a:ext uri="{FF2B5EF4-FFF2-40B4-BE49-F238E27FC236}">
                <a16:creationId xmlns:a16="http://schemas.microsoft.com/office/drawing/2014/main" id="{303C9124-4ED9-2C4B-32E2-99074D4636A7}"/>
              </a:ext>
            </a:extLst>
          </p:cNvPr>
          <p:cNvSpPr txBox="1">
            <a:spLocks/>
          </p:cNvSpPr>
          <p:nvPr/>
        </p:nvSpPr>
        <p:spPr>
          <a:xfrm>
            <a:off x="2177589" y="1234466"/>
            <a:ext cx="2394411" cy="484496"/>
          </a:xfrm>
          <a:prstGeom prst="rect">
            <a:avLst/>
          </a:prstGeom>
          <a:solidFill>
            <a:schemeClr val="tx2"/>
          </a:solidFill>
          <a:ln>
            <a:noFill/>
          </a:ln>
        </p:spPr>
        <p:txBody>
          <a:bodyPr spcFirstLastPara="1" wrap="square" lIns="91425" tIns="91425" rIns="91425" bIns="91425" anchor="t" anchorCtr="0">
            <a:normAutofit lnSpcReduction="10000"/>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1000" dirty="0">
                <a:solidFill>
                  <a:schemeClr val="bg2"/>
                </a:solidFill>
                <a:latin typeface="Raleway" pitchFamily="2" charset="0"/>
              </a:rPr>
              <a:t>For β1, only the variable X1 takes part in the calculations</a:t>
            </a:r>
          </a:p>
        </p:txBody>
      </p:sp>
      <p:sp>
        <p:nvSpPr>
          <p:cNvPr id="9" name="Google Shape;89;p13">
            <a:extLst>
              <a:ext uri="{FF2B5EF4-FFF2-40B4-BE49-F238E27FC236}">
                <a16:creationId xmlns:a16="http://schemas.microsoft.com/office/drawing/2014/main" id="{2C5D696A-089C-B9D3-200F-A1DF9F2641CA}"/>
              </a:ext>
            </a:extLst>
          </p:cNvPr>
          <p:cNvSpPr txBox="1">
            <a:spLocks/>
          </p:cNvSpPr>
          <p:nvPr/>
        </p:nvSpPr>
        <p:spPr>
          <a:xfrm>
            <a:off x="5592555" y="3738830"/>
            <a:ext cx="2394411" cy="484496"/>
          </a:xfrm>
          <a:prstGeom prst="rect">
            <a:avLst/>
          </a:prstGeom>
          <a:solidFill>
            <a:schemeClr val="tx2"/>
          </a:solidFill>
          <a:ln>
            <a:noFill/>
          </a:ln>
        </p:spPr>
        <p:txBody>
          <a:bodyPr spcFirstLastPara="1" wrap="square" lIns="91425" tIns="91425" rIns="91425" bIns="91425" anchor="t" anchorCtr="0">
            <a:normAutofit lnSpcReduction="10000"/>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1000" dirty="0">
                <a:solidFill>
                  <a:schemeClr val="bg2"/>
                </a:solidFill>
                <a:latin typeface="Raleway" pitchFamily="2" charset="0"/>
              </a:rPr>
              <a:t>The result is the same regardless of the support point used.</a:t>
            </a:r>
          </a:p>
        </p:txBody>
      </p:sp>
      <p:sp>
        <p:nvSpPr>
          <p:cNvPr id="10" name="Google Shape;89;p13">
            <a:extLst>
              <a:ext uri="{FF2B5EF4-FFF2-40B4-BE49-F238E27FC236}">
                <a16:creationId xmlns:a16="http://schemas.microsoft.com/office/drawing/2014/main" id="{30A07457-E32C-CEF3-E2DD-395A608325D9}"/>
              </a:ext>
            </a:extLst>
          </p:cNvPr>
          <p:cNvSpPr txBox="1">
            <a:spLocks/>
          </p:cNvSpPr>
          <p:nvPr/>
        </p:nvSpPr>
        <p:spPr>
          <a:xfrm>
            <a:off x="1894012" y="4489457"/>
            <a:ext cx="2394411" cy="484496"/>
          </a:xfrm>
          <a:prstGeom prst="rect">
            <a:avLst/>
          </a:prstGeom>
          <a:solidFill>
            <a:schemeClr val="tx2"/>
          </a:solid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1000" dirty="0">
                <a:solidFill>
                  <a:schemeClr val="bg2"/>
                </a:solidFill>
                <a:latin typeface="Raleway" pitchFamily="2" charset="0"/>
              </a:rPr>
              <a:t>If we choose the support point n°2</a:t>
            </a:r>
          </a:p>
        </p:txBody>
      </p:sp>
      <p:sp>
        <p:nvSpPr>
          <p:cNvPr id="12" name="Google Shape;89;p13">
            <a:extLst>
              <a:ext uri="{FF2B5EF4-FFF2-40B4-BE49-F238E27FC236}">
                <a16:creationId xmlns:a16="http://schemas.microsoft.com/office/drawing/2014/main" id="{36B55FEB-D6F1-F46C-E0CC-12918FDE1171}"/>
              </a:ext>
            </a:extLst>
          </p:cNvPr>
          <p:cNvSpPr txBox="1">
            <a:spLocks/>
          </p:cNvSpPr>
          <p:nvPr/>
        </p:nvSpPr>
        <p:spPr>
          <a:xfrm>
            <a:off x="4592156" y="1404671"/>
            <a:ext cx="2394411" cy="341448"/>
          </a:xfrm>
          <a:prstGeom prst="rect">
            <a:avLst/>
          </a:prstGeom>
          <a:solidFill>
            <a:schemeClr val="tx2"/>
          </a:solid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1000" dirty="0">
                <a:solidFill>
                  <a:schemeClr val="bg2"/>
                </a:solidFill>
                <a:latin typeface="Raleway" pitchFamily="2" charset="0"/>
              </a:rPr>
              <a:t>Support vectors</a:t>
            </a:r>
          </a:p>
        </p:txBody>
      </p:sp>
    </p:spTree>
    <p:extLst>
      <p:ext uri="{BB962C8B-B14F-4D97-AF65-F5344CB8AC3E}">
        <p14:creationId xmlns:p14="http://schemas.microsoft.com/office/powerpoint/2010/main" val="15571951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3"/>
          <p:cNvSpPr txBox="1">
            <a:spLocks noGrp="1"/>
          </p:cNvSpPr>
          <p:nvPr>
            <p:ph type="ctrTitle"/>
          </p:nvPr>
        </p:nvSpPr>
        <p:spPr>
          <a:xfrm>
            <a:off x="225188" y="364364"/>
            <a:ext cx="8693624" cy="660156"/>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GB" sz="2200" dirty="0"/>
              <a:t>Classification of an individual additional (I)</a:t>
            </a:r>
            <a:br>
              <a:rPr lang="en-GB" sz="2200" dirty="0"/>
            </a:br>
            <a:r>
              <a:rPr lang="en-GB" sz="1600" dirty="0"/>
              <a:t>Use of support points</a:t>
            </a:r>
            <a:endParaRPr lang="en-GB" sz="2000" dirty="0"/>
          </a:p>
        </p:txBody>
      </p:sp>
      <p:sp>
        <p:nvSpPr>
          <p:cNvPr id="11" name="Google Shape;89;p13">
            <a:extLst>
              <a:ext uri="{FF2B5EF4-FFF2-40B4-BE49-F238E27FC236}">
                <a16:creationId xmlns:a16="http://schemas.microsoft.com/office/drawing/2014/main" id="{BC4F913D-513F-69A8-2A67-2F2CAE1A3091}"/>
              </a:ext>
            </a:extLst>
          </p:cNvPr>
          <p:cNvSpPr txBox="1">
            <a:spLocks noGrp="1"/>
          </p:cNvSpPr>
          <p:nvPr>
            <p:ph type="subTitle" idx="1"/>
          </p:nvPr>
        </p:nvSpPr>
        <p:spPr>
          <a:xfrm>
            <a:off x="2240239" y="0"/>
            <a:ext cx="4549522" cy="484496"/>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GB" sz="1800" dirty="0"/>
              <a:t>Support Vector Machines (SVM)</a:t>
            </a:r>
          </a:p>
        </p:txBody>
      </p:sp>
      <p:pic>
        <p:nvPicPr>
          <p:cNvPr id="3" name="Picture 2" descr="Text&#10;&#10;Description automatically generated">
            <a:extLst>
              <a:ext uri="{FF2B5EF4-FFF2-40B4-BE49-F238E27FC236}">
                <a16:creationId xmlns:a16="http://schemas.microsoft.com/office/drawing/2014/main" id="{ECA37052-35FE-B779-F6C4-A7936C48C872}"/>
              </a:ext>
            </a:extLst>
          </p:cNvPr>
          <p:cNvPicPr>
            <a:picLocks noChangeAspect="1"/>
          </p:cNvPicPr>
          <p:nvPr/>
        </p:nvPicPr>
        <p:blipFill>
          <a:blip r:embed="rId3"/>
          <a:stretch>
            <a:fillRect/>
          </a:stretch>
        </p:blipFill>
        <p:spPr>
          <a:xfrm>
            <a:off x="1660210" y="1024520"/>
            <a:ext cx="6074423" cy="4174006"/>
          </a:xfrm>
          <a:prstGeom prst="rect">
            <a:avLst/>
          </a:prstGeom>
        </p:spPr>
      </p:pic>
      <p:sp>
        <p:nvSpPr>
          <p:cNvPr id="4" name="Google Shape;89;p13">
            <a:extLst>
              <a:ext uri="{FF2B5EF4-FFF2-40B4-BE49-F238E27FC236}">
                <a16:creationId xmlns:a16="http://schemas.microsoft.com/office/drawing/2014/main" id="{1707E001-6C48-9A0B-3E4C-E328252B0689}"/>
              </a:ext>
            </a:extLst>
          </p:cNvPr>
          <p:cNvSpPr txBox="1">
            <a:spLocks/>
          </p:cNvSpPr>
          <p:nvPr/>
        </p:nvSpPr>
        <p:spPr>
          <a:xfrm>
            <a:off x="4211106" y="1119584"/>
            <a:ext cx="3523528" cy="702392"/>
          </a:xfrm>
          <a:prstGeom prst="rect">
            <a:avLst/>
          </a:prstGeom>
          <a:solidFill>
            <a:schemeClr val="tx2"/>
          </a:solidFill>
          <a:ln>
            <a:solidFill>
              <a:schemeClr val="accent1"/>
            </a:solid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1000" dirty="0">
                <a:solidFill>
                  <a:schemeClr val="bg2"/>
                </a:solidFill>
                <a:latin typeface="Raleway" pitchFamily="2" charset="0"/>
              </a:rPr>
              <a:t>Use of support points for the classification of individuals. This formulation will be fundamental for the use of the "core" functions.</a:t>
            </a:r>
          </a:p>
        </p:txBody>
      </p:sp>
      <p:sp>
        <p:nvSpPr>
          <p:cNvPr id="7" name="Google Shape;89;p13">
            <a:extLst>
              <a:ext uri="{FF2B5EF4-FFF2-40B4-BE49-F238E27FC236}">
                <a16:creationId xmlns:a16="http://schemas.microsoft.com/office/drawing/2014/main" id="{6A45554B-5D76-540E-E188-00F9520BA9FB}"/>
              </a:ext>
            </a:extLst>
          </p:cNvPr>
          <p:cNvSpPr txBox="1">
            <a:spLocks/>
          </p:cNvSpPr>
          <p:nvPr/>
        </p:nvSpPr>
        <p:spPr>
          <a:xfrm>
            <a:off x="1660209" y="2320588"/>
            <a:ext cx="2516005" cy="654624"/>
          </a:xfrm>
          <a:prstGeom prst="rect">
            <a:avLst/>
          </a:prstGeom>
          <a:solidFill>
            <a:schemeClr val="tx2"/>
          </a:solid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1000" dirty="0">
                <a:solidFill>
                  <a:schemeClr val="bg2"/>
                </a:solidFill>
                <a:latin typeface="Raleway" pitchFamily="2" charset="0"/>
              </a:rPr>
              <a:t>The ranking function can be written in terms of coefficients α or multipliers β</a:t>
            </a:r>
          </a:p>
        </p:txBody>
      </p:sp>
      <p:sp>
        <p:nvSpPr>
          <p:cNvPr id="8" name="Google Shape;89;p13">
            <a:extLst>
              <a:ext uri="{FF2B5EF4-FFF2-40B4-BE49-F238E27FC236}">
                <a16:creationId xmlns:a16="http://schemas.microsoft.com/office/drawing/2014/main" id="{AEE17BBD-E1ED-0829-5746-4F7542F20F2E}"/>
              </a:ext>
            </a:extLst>
          </p:cNvPr>
          <p:cNvSpPr txBox="1">
            <a:spLocks/>
          </p:cNvSpPr>
          <p:nvPr/>
        </p:nvSpPr>
        <p:spPr>
          <a:xfrm>
            <a:off x="6094497" y="2573071"/>
            <a:ext cx="1937210" cy="600033"/>
          </a:xfrm>
          <a:prstGeom prst="rect">
            <a:avLst/>
          </a:prstGeom>
          <a:solidFill>
            <a:schemeClr val="tx2"/>
          </a:solidFill>
          <a:ln>
            <a:noFill/>
          </a:ln>
        </p:spPr>
        <p:txBody>
          <a:bodyPr spcFirstLastPara="1" wrap="square" lIns="91425" tIns="91425" rIns="91425" bIns="91425" anchor="t" anchorCtr="0">
            <a:normAutofit lnSpcReduction="10000"/>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1000" dirty="0">
                <a:solidFill>
                  <a:schemeClr val="bg2"/>
                </a:solidFill>
                <a:latin typeface="Raleway" pitchFamily="2" charset="0"/>
              </a:rPr>
              <a:t>S is the set of support points. These are the only ones with non-zero weight αi.</a:t>
            </a:r>
          </a:p>
        </p:txBody>
      </p:sp>
      <p:sp>
        <p:nvSpPr>
          <p:cNvPr id="13" name="Google Shape;89;p13">
            <a:extLst>
              <a:ext uri="{FF2B5EF4-FFF2-40B4-BE49-F238E27FC236}">
                <a16:creationId xmlns:a16="http://schemas.microsoft.com/office/drawing/2014/main" id="{66816180-E5BD-CA71-8A4F-327BB939AD32}"/>
              </a:ext>
            </a:extLst>
          </p:cNvPr>
          <p:cNvSpPr txBox="1">
            <a:spLocks/>
          </p:cNvSpPr>
          <p:nvPr/>
        </p:nvSpPr>
        <p:spPr>
          <a:xfrm>
            <a:off x="4354406" y="3105333"/>
            <a:ext cx="3129383" cy="463557"/>
          </a:xfrm>
          <a:prstGeom prst="rect">
            <a:avLst/>
          </a:prstGeom>
          <a:solidFill>
            <a:schemeClr val="tx2"/>
          </a:solid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1000" dirty="0">
                <a:solidFill>
                  <a:srgbClr val="C00000"/>
                </a:solidFill>
                <a:latin typeface="Raleway" pitchFamily="2" charset="0"/>
              </a:rPr>
              <a:t>Only the support points participate in the ranking!</a:t>
            </a:r>
          </a:p>
        </p:txBody>
      </p:sp>
      <p:sp>
        <p:nvSpPr>
          <p:cNvPr id="14" name="Google Shape;89;p13">
            <a:extLst>
              <a:ext uri="{FF2B5EF4-FFF2-40B4-BE49-F238E27FC236}">
                <a16:creationId xmlns:a16="http://schemas.microsoft.com/office/drawing/2014/main" id="{8BB77E89-B0D4-DFC1-4469-2B74B29613E6}"/>
              </a:ext>
            </a:extLst>
          </p:cNvPr>
          <p:cNvSpPr txBox="1">
            <a:spLocks/>
          </p:cNvSpPr>
          <p:nvPr/>
        </p:nvSpPr>
        <p:spPr>
          <a:xfrm>
            <a:off x="2979008" y="3617593"/>
            <a:ext cx="4504782" cy="702392"/>
          </a:xfrm>
          <a:prstGeom prst="rect">
            <a:avLst/>
          </a:prstGeom>
          <a:solidFill>
            <a:schemeClr val="tx2"/>
          </a:solidFill>
          <a:ln>
            <a:noFill/>
          </a:ln>
        </p:spPr>
        <p:txBody>
          <a:bodyPr spcFirstLastPara="1" wrap="square" lIns="91425" tIns="91425" rIns="91425" bIns="91425" anchor="t" anchorCtr="0">
            <a:normAutofit lnSpcReduction="10000"/>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1200" dirty="0">
                <a:solidFill>
                  <a:schemeClr val="bg2"/>
                </a:solidFill>
                <a:latin typeface="Raleway" pitchFamily="2" charset="0"/>
              </a:rPr>
              <a:t>We have a kind of nearest neighbour algorithm where only the support points participate in the ranking. Which being weighted (αi)</a:t>
            </a:r>
          </a:p>
        </p:txBody>
      </p:sp>
      <p:sp>
        <p:nvSpPr>
          <p:cNvPr id="16" name="Google Shape;89;p13">
            <a:extLst>
              <a:ext uri="{FF2B5EF4-FFF2-40B4-BE49-F238E27FC236}">
                <a16:creationId xmlns:a16="http://schemas.microsoft.com/office/drawing/2014/main" id="{D9A65033-2682-9A67-B134-C5F900523D3B}"/>
              </a:ext>
            </a:extLst>
          </p:cNvPr>
          <p:cNvSpPr txBox="1">
            <a:spLocks/>
          </p:cNvSpPr>
          <p:nvPr/>
        </p:nvSpPr>
        <p:spPr>
          <a:xfrm>
            <a:off x="3026775" y="4456461"/>
            <a:ext cx="4504782" cy="702392"/>
          </a:xfrm>
          <a:prstGeom prst="rect">
            <a:avLst/>
          </a:prstGeom>
          <a:solidFill>
            <a:schemeClr val="tx2"/>
          </a:solid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1200" dirty="0">
                <a:solidFill>
                  <a:schemeClr val="bg2"/>
                </a:solidFill>
                <a:latin typeface="Raleway" pitchFamily="2" charset="0"/>
              </a:rPr>
              <a:t>The constant β0 can be obtained from the KKT conditions applied on one of the support points (see previous pages)</a:t>
            </a:r>
          </a:p>
        </p:txBody>
      </p:sp>
    </p:spTree>
    <p:extLst>
      <p:ext uri="{BB962C8B-B14F-4D97-AF65-F5344CB8AC3E}">
        <p14:creationId xmlns:p14="http://schemas.microsoft.com/office/powerpoint/2010/main" val="41413389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3"/>
          <p:cNvSpPr txBox="1">
            <a:spLocks noGrp="1"/>
          </p:cNvSpPr>
          <p:nvPr>
            <p:ph type="ctrTitle"/>
          </p:nvPr>
        </p:nvSpPr>
        <p:spPr>
          <a:xfrm>
            <a:off x="225188" y="364364"/>
            <a:ext cx="8693624" cy="660156"/>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GB" sz="2200" dirty="0"/>
              <a:t>Classification of an additional individual (II)</a:t>
            </a:r>
            <a:br>
              <a:rPr lang="en-GB" sz="2200" dirty="0"/>
            </a:br>
            <a:r>
              <a:rPr lang="en-GB" sz="1600" dirty="0"/>
              <a:t>Numerical example</a:t>
            </a:r>
            <a:endParaRPr lang="en-GB" sz="2000" dirty="0"/>
          </a:p>
        </p:txBody>
      </p:sp>
      <p:sp>
        <p:nvSpPr>
          <p:cNvPr id="11" name="Google Shape;89;p13">
            <a:extLst>
              <a:ext uri="{FF2B5EF4-FFF2-40B4-BE49-F238E27FC236}">
                <a16:creationId xmlns:a16="http://schemas.microsoft.com/office/drawing/2014/main" id="{BC4F913D-513F-69A8-2A67-2F2CAE1A3091}"/>
              </a:ext>
            </a:extLst>
          </p:cNvPr>
          <p:cNvSpPr txBox="1">
            <a:spLocks noGrp="1"/>
          </p:cNvSpPr>
          <p:nvPr>
            <p:ph type="subTitle" idx="1"/>
          </p:nvPr>
        </p:nvSpPr>
        <p:spPr>
          <a:xfrm>
            <a:off x="2240239" y="0"/>
            <a:ext cx="4549522" cy="484496"/>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GB" sz="1800" dirty="0"/>
              <a:t>Support Vector Machines (SVM)</a:t>
            </a:r>
          </a:p>
        </p:txBody>
      </p:sp>
      <p:pic>
        <p:nvPicPr>
          <p:cNvPr id="5" name="Picture 4" descr="Graphical user interface&#10;&#10;Description automatically generated with medium confidence">
            <a:extLst>
              <a:ext uri="{FF2B5EF4-FFF2-40B4-BE49-F238E27FC236}">
                <a16:creationId xmlns:a16="http://schemas.microsoft.com/office/drawing/2014/main" id="{CE93208B-5518-7502-C161-5854D63795FE}"/>
              </a:ext>
            </a:extLst>
          </p:cNvPr>
          <p:cNvPicPr>
            <a:picLocks noChangeAspect="1"/>
          </p:cNvPicPr>
          <p:nvPr/>
        </p:nvPicPr>
        <p:blipFill>
          <a:blip r:embed="rId3"/>
          <a:stretch>
            <a:fillRect/>
          </a:stretch>
        </p:blipFill>
        <p:spPr>
          <a:xfrm>
            <a:off x="1898289" y="789356"/>
            <a:ext cx="5916614" cy="4128956"/>
          </a:xfrm>
          <a:prstGeom prst="rect">
            <a:avLst/>
          </a:prstGeom>
        </p:spPr>
      </p:pic>
      <p:sp>
        <p:nvSpPr>
          <p:cNvPr id="6" name="Google Shape;89;p13">
            <a:extLst>
              <a:ext uri="{FF2B5EF4-FFF2-40B4-BE49-F238E27FC236}">
                <a16:creationId xmlns:a16="http://schemas.microsoft.com/office/drawing/2014/main" id="{B4EC9450-D09E-9299-086D-33F946299D74}"/>
              </a:ext>
            </a:extLst>
          </p:cNvPr>
          <p:cNvSpPr txBox="1">
            <a:spLocks/>
          </p:cNvSpPr>
          <p:nvPr/>
        </p:nvSpPr>
        <p:spPr>
          <a:xfrm>
            <a:off x="1549021" y="1388884"/>
            <a:ext cx="1453486" cy="970257"/>
          </a:xfrm>
          <a:prstGeom prst="rect">
            <a:avLst/>
          </a:prstGeom>
          <a:solidFill>
            <a:schemeClr val="tx2"/>
          </a:solid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endParaRPr lang="en-GB" sz="1000" dirty="0">
              <a:solidFill>
                <a:schemeClr val="bg2"/>
              </a:solidFill>
              <a:latin typeface="Raleway" pitchFamily="2" charset="0"/>
            </a:endParaRPr>
          </a:p>
          <a:p>
            <a:pPr marL="0" indent="0" algn="just"/>
            <a:r>
              <a:rPr lang="en-GB" sz="1000" dirty="0">
                <a:solidFill>
                  <a:schemeClr val="bg2"/>
                </a:solidFill>
                <a:latin typeface="Raleway" pitchFamily="2" charset="0"/>
              </a:rPr>
              <a:t>For the classification of individual n°1</a:t>
            </a:r>
          </a:p>
        </p:txBody>
      </p:sp>
      <p:sp>
        <p:nvSpPr>
          <p:cNvPr id="9" name="Google Shape;89;p13">
            <a:extLst>
              <a:ext uri="{FF2B5EF4-FFF2-40B4-BE49-F238E27FC236}">
                <a16:creationId xmlns:a16="http://schemas.microsoft.com/office/drawing/2014/main" id="{7EAEB29E-F7FA-2540-9F19-392D99A54E02}"/>
              </a:ext>
            </a:extLst>
          </p:cNvPr>
          <p:cNvSpPr txBox="1">
            <a:spLocks/>
          </p:cNvSpPr>
          <p:nvPr/>
        </p:nvSpPr>
        <p:spPr>
          <a:xfrm>
            <a:off x="1842448" y="3948123"/>
            <a:ext cx="1160059" cy="812041"/>
          </a:xfrm>
          <a:prstGeom prst="rect">
            <a:avLst/>
          </a:prstGeom>
          <a:solidFill>
            <a:schemeClr val="tx2"/>
          </a:solid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1000" dirty="0">
                <a:solidFill>
                  <a:schemeClr val="bg2"/>
                </a:solidFill>
                <a:latin typeface="Raleway" pitchFamily="2" charset="0"/>
              </a:rPr>
              <a:t>Use of the 3 support points.</a:t>
            </a:r>
          </a:p>
        </p:txBody>
      </p:sp>
      <p:sp>
        <p:nvSpPr>
          <p:cNvPr id="10" name="Google Shape;89;p13">
            <a:extLst>
              <a:ext uri="{FF2B5EF4-FFF2-40B4-BE49-F238E27FC236}">
                <a16:creationId xmlns:a16="http://schemas.microsoft.com/office/drawing/2014/main" id="{CC80B78D-DEC6-38A6-BE58-F7359E52A2D6}"/>
              </a:ext>
            </a:extLst>
          </p:cNvPr>
          <p:cNvSpPr txBox="1">
            <a:spLocks/>
          </p:cNvSpPr>
          <p:nvPr/>
        </p:nvSpPr>
        <p:spPr>
          <a:xfrm>
            <a:off x="3248167" y="3821372"/>
            <a:ext cx="1815152" cy="245661"/>
          </a:xfrm>
          <a:prstGeom prst="rect">
            <a:avLst/>
          </a:prstGeom>
          <a:solidFill>
            <a:schemeClr val="tx2"/>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700" dirty="0">
                <a:solidFill>
                  <a:schemeClr val="bg2"/>
                </a:solidFill>
                <a:latin typeface="Raleway" pitchFamily="2" charset="0"/>
              </a:rPr>
              <a:t>Support Vectors</a:t>
            </a:r>
          </a:p>
        </p:txBody>
      </p:sp>
    </p:spTree>
    <p:extLst>
      <p:ext uri="{BB962C8B-B14F-4D97-AF65-F5344CB8AC3E}">
        <p14:creationId xmlns:p14="http://schemas.microsoft.com/office/powerpoint/2010/main" val="3316851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3"/>
          <p:cNvSpPr txBox="1">
            <a:spLocks noGrp="1"/>
          </p:cNvSpPr>
          <p:nvPr>
            <p:ph type="ctrTitle"/>
          </p:nvPr>
        </p:nvSpPr>
        <p:spPr>
          <a:xfrm>
            <a:off x="225188" y="364364"/>
            <a:ext cx="8693624" cy="660156"/>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GB" sz="2200" dirty="0"/>
              <a:t>Dual formulation</a:t>
            </a:r>
            <a:br>
              <a:rPr lang="en-GB" sz="2200" dirty="0"/>
            </a:br>
            <a:r>
              <a:rPr lang="en-GB" sz="1600" dirty="0"/>
              <a:t>Comments</a:t>
            </a:r>
            <a:endParaRPr lang="en-GB" sz="2000" dirty="0"/>
          </a:p>
        </p:txBody>
      </p:sp>
      <p:sp>
        <p:nvSpPr>
          <p:cNvPr id="11" name="Google Shape;89;p13">
            <a:extLst>
              <a:ext uri="{FF2B5EF4-FFF2-40B4-BE49-F238E27FC236}">
                <a16:creationId xmlns:a16="http://schemas.microsoft.com/office/drawing/2014/main" id="{BC4F913D-513F-69A8-2A67-2F2CAE1A3091}"/>
              </a:ext>
            </a:extLst>
          </p:cNvPr>
          <p:cNvSpPr txBox="1">
            <a:spLocks noGrp="1"/>
          </p:cNvSpPr>
          <p:nvPr>
            <p:ph type="subTitle" idx="1"/>
          </p:nvPr>
        </p:nvSpPr>
        <p:spPr>
          <a:xfrm>
            <a:off x="2240239" y="0"/>
            <a:ext cx="4549522" cy="484496"/>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GB" sz="1800" dirty="0"/>
              <a:t>Support Vector Machines (SVM)</a:t>
            </a:r>
          </a:p>
        </p:txBody>
      </p:sp>
      <p:sp>
        <p:nvSpPr>
          <p:cNvPr id="6" name="Google Shape;89;p13">
            <a:extLst>
              <a:ext uri="{FF2B5EF4-FFF2-40B4-BE49-F238E27FC236}">
                <a16:creationId xmlns:a16="http://schemas.microsoft.com/office/drawing/2014/main" id="{B4EC9450-D09E-9299-086D-33F946299D74}"/>
              </a:ext>
            </a:extLst>
          </p:cNvPr>
          <p:cNvSpPr txBox="1">
            <a:spLocks/>
          </p:cNvSpPr>
          <p:nvPr/>
        </p:nvSpPr>
        <p:spPr>
          <a:xfrm>
            <a:off x="888107" y="1388884"/>
            <a:ext cx="7286901" cy="2780507"/>
          </a:xfrm>
          <a:prstGeom prst="rect">
            <a:avLst/>
          </a:prstGeom>
          <a:solidFill>
            <a:schemeClr val="tx2"/>
          </a:solid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dirty="0">
                <a:solidFill>
                  <a:schemeClr val="bg2"/>
                </a:solidFill>
                <a:latin typeface="Raleway" pitchFamily="2" charset="0"/>
              </a:rPr>
              <a:t>1. This writing is completely consistent with the primal formulation</a:t>
            </a:r>
          </a:p>
          <a:p>
            <a:pPr marL="0" indent="0" algn="just"/>
            <a:endParaRPr lang="en-GB" dirty="0">
              <a:solidFill>
                <a:schemeClr val="bg2"/>
              </a:solidFill>
              <a:latin typeface="Raleway" pitchFamily="2" charset="0"/>
            </a:endParaRPr>
          </a:p>
          <a:p>
            <a:pPr marL="0" indent="0" algn="just"/>
            <a:r>
              <a:rPr lang="en-GB" dirty="0">
                <a:solidFill>
                  <a:schemeClr val="bg2"/>
                </a:solidFill>
                <a:latin typeface="Raleway" pitchFamily="2" charset="0"/>
              </a:rPr>
              <a:t>2. It better highlights the role of the support points with the weights αi</a:t>
            </a:r>
          </a:p>
          <a:p>
            <a:pPr marL="0" indent="0" algn="just"/>
            <a:endParaRPr lang="en-GB" dirty="0">
              <a:solidFill>
                <a:schemeClr val="bg2"/>
              </a:solidFill>
              <a:latin typeface="Raleway" pitchFamily="2" charset="0"/>
            </a:endParaRPr>
          </a:p>
          <a:p>
            <a:pPr marL="0" indent="0" algn="just"/>
            <a:r>
              <a:rPr lang="en-GB" dirty="0">
                <a:solidFill>
                  <a:schemeClr val="bg2"/>
                </a:solidFill>
                <a:latin typeface="Raleway" pitchFamily="2" charset="0"/>
              </a:rPr>
              <a:t>3. It also highlights the fundamental role of the scalar product &lt;xi, xi'&gt; in the calculations, this will be very important later (cf. "kernel" functions)</a:t>
            </a:r>
          </a:p>
          <a:p>
            <a:pPr marL="0" indent="0" algn="just"/>
            <a:endParaRPr lang="en-GB" dirty="0">
              <a:solidFill>
                <a:schemeClr val="bg2"/>
              </a:solidFill>
              <a:latin typeface="Raleway" pitchFamily="2" charset="0"/>
            </a:endParaRPr>
          </a:p>
          <a:p>
            <a:pPr marL="0" indent="0" algn="just"/>
            <a:r>
              <a:rPr lang="en-GB" dirty="0">
                <a:solidFill>
                  <a:schemeClr val="bg2"/>
                </a:solidFill>
                <a:latin typeface="Raleway" pitchFamily="2" charset="0"/>
              </a:rPr>
              <a:t>4. In very large dimensionalities (''p'' very high, ''n'' relatively low - image processing, text mining), this writing makes the computations simpler for optimization techniques</a:t>
            </a:r>
          </a:p>
        </p:txBody>
      </p:sp>
    </p:spTree>
    <p:extLst>
      <p:ext uri="{BB962C8B-B14F-4D97-AF65-F5344CB8AC3E}">
        <p14:creationId xmlns:p14="http://schemas.microsoft.com/office/powerpoint/2010/main" val="7260600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3"/>
          <p:cNvSpPr txBox="1">
            <a:spLocks noGrp="1"/>
          </p:cNvSpPr>
          <p:nvPr>
            <p:ph type="ctrTitle"/>
          </p:nvPr>
        </p:nvSpPr>
        <p:spPr>
          <a:xfrm>
            <a:off x="726450" y="1215625"/>
            <a:ext cx="7688100" cy="906602"/>
          </a:xfrm>
          <a:prstGeom prst="rect">
            <a:avLst/>
          </a:prstGeom>
        </p:spPr>
        <p:txBody>
          <a:bodyPr spcFirstLastPara="1" wrap="square" lIns="91425" tIns="91425" rIns="91425" bIns="91425" anchor="t" anchorCtr="0">
            <a:normAutofit/>
          </a:bodyPr>
          <a:lstStyle/>
          <a:p>
            <a:pPr marL="0" lvl="0" indent="0" rtl="0">
              <a:spcBef>
                <a:spcPts val="0"/>
              </a:spcBef>
              <a:spcAft>
                <a:spcPts val="0"/>
              </a:spcAft>
              <a:buNone/>
            </a:pPr>
            <a:r>
              <a:rPr lang="en-GB" sz="2800" dirty="0"/>
              <a:t>SOFT MARGIN</a:t>
            </a:r>
          </a:p>
        </p:txBody>
      </p:sp>
      <p:sp>
        <p:nvSpPr>
          <p:cNvPr id="89" name="Google Shape;89;p13"/>
          <p:cNvSpPr txBox="1">
            <a:spLocks noGrp="1"/>
          </p:cNvSpPr>
          <p:nvPr>
            <p:ph type="subTitle" idx="1"/>
          </p:nvPr>
        </p:nvSpPr>
        <p:spPr>
          <a:xfrm>
            <a:off x="2581433" y="0"/>
            <a:ext cx="3867134" cy="7059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GB" sz="2000" dirty="0"/>
              <a:t>Support Vector Machines (SVM)</a:t>
            </a:r>
          </a:p>
        </p:txBody>
      </p:sp>
      <p:pic>
        <p:nvPicPr>
          <p:cNvPr id="90" name="Google Shape;90;p13"/>
          <p:cNvPicPr preferRelativeResize="0"/>
          <p:nvPr/>
        </p:nvPicPr>
        <p:blipFill>
          <a:blip r:embed="rId3">
            <a:alphaModFix/>
          </a:blip>
          <a:stretch>
            <a:fillRect/>
          </a:stretch>
        </p:blipFill>
        <p:spPr>
          <a:xfrm>
            <a:off x="7506269" y="543375"/>
            <a:ext cx="1501156" cy="1462845"/>
          </a:xfrm>
          <a:prstGeom prst="rect">
            <a:avLst/>
          </a:prstGeom>
          <a:noFill/>
          <a:ln>
            <a:noFill/>
          </a:ln>
        </p:spPr>
      </p:pic>
      <p:sp>
        <p:nvSpPr>
          <p:cNvPr id="3" name="Google Shape;89;p13">
            <a:extLst>
              <a:ext uri="{FF2B5EF4-FFF2-40B4-BE49-F238E27FC236}">
                <a16:creationId xmlns:a16="http://schemas.microsoft.com/office/drawing/2014/main" id="{9BB00167-5529-97C4-4AAF-70B809217D96}"/>
              </a:ext>
            </a:extLst>
          </p:cNvPr>
          <p:cNvSpPr txBox="1">
            <a:spLocks/>
          </p:cNvSpPr>
          <p:nvPr/>
        </p:nvSpPr>
        <p:spPr>
          <a:xfrm>
            <a:off x="726449" y="1778400"/>
            <a:ext cx="5722117" cy="1090333"/>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dirty="0">
                <a:solidFill>
                  <a:schemeClr val="bg2"/>
                </a:solidFill>
              </a:rPr>
              <a:t>Case of imperfect separation</a:t>
            </a:r>
            <a:endParaRPr lang="en-GB" sz="1400" dirty="0">
              <a:solidFill>
                <a:schemeClr val="bg2"/>
              </a:solidFill>
            </a:endParaRPr>
          </a:p>
        </p:txBody>
      </p:sp>
      <p:pic>
        <p:nvPicPr>
          <p:cNvPr id="4" name="Picture 3" descr="Icon&#10;&#10;Description automatically generated">
            <a:extLst>
              <a:ext uri="{FF2B5EF4-FFF2-40B4-BE49-F238E27FC236}">
                <a16:creationId xmlns:a16="http://schemas.microsoft.com/office/drawing/2014/main" id="{775F3E1C-D794-54C7-9853-A66135AF2805}"/>
              </a:ext>
            </a:extLst>
          </p:cNvPr>
          <p:cNvPicPr>
            <a:picLocks noChangeAspect="1"/>
          </p:cNvPicPr>
          <p:nvPr/>
        </p:nvPicPr>
        <p:blipFill>
          <a:blip r:embed="rId4"/>
          <a:stretch>
            <a:fillRect/>
          </a:stretch>
        </p:blipFill>
        <p:spPr>
          <a:xfrm>
            <a:off x="3985341" y="2195827"/>
            <a:ext cx="3003625" cy="3003625"/>
          </a:xfrm>
          <a:prstGeom prst="rect">
            <a:avLst/>
          </a:prstGeom>
        </p:spPr>
      </p:pic>
    </p:spTree>
    <p:extLst>
      <p:ext uri="{BB962C8B-B14F-4D97-AF65-F5344CB8AC3E}">
        <p14:creationId xmlns:p14="http://schemas.microsoft.com/office/powerpoint/2010/main" val="13790570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3"/>
          <p:cNvSpPr txBox="1">
            <a:spLocks noGrp="1"/>
          </p:cNvSpPr>
          <p:nvPr>
            <p:ph type="ctrTitle"/>
          </p:nvPr>
        </p:nvSpPr>
        <p:spPr>
          <a:xfrm>
            <a:off x="225188" y="364364"/>
            <a:ext cx="8693624" cy="660156"/>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GB" sz="2200" dirty="0"/>
              <a:t>''Slack variables''</a:t>
            </a:r>
            <a:br>
              <a:rPr lang="en-GB" sz="2200" dirty="0"/>
            </a:br>
            <a:r>
              <a:rPr lang="en-GB" sz="1600" dirty="0"/>
              <a:t>Use of slack variables ξi</a:t>
            </a:r>
            <a:endParaRPr lang="en-GB" sz="2000" dirty="0"/>
          </a:p>
        </p:txBody>
      </p:sp>
      <p:sp>
        <p:nvSpPr>
          <p:cNvPr id="11" name="Google Shape;89;p13">
            <a:extLst>
              <a:ext uri="{FF2B5EF4-FFF2-40B4-BE49-F238E27FC236}">
                <a16:creationId xmlns:a16="http://schemas.microsoft.com/office/drawing/2014/main" id="{BC4F913D-513F-69A8-2A67-2F2CAE1A3091}"/>
              </a:ext>
            </a:extLst>
          </p:cNvPr>
          <p:cNvSpPr txBox="1">
            <a:spLocks noGrp="1"/>
          </p:cNvSpPr>
          <p:nvPr>
            <p:ph type="subTitle" idx="1"/>
          </p:nvPr>
        </p:nvSpPr>
        <p:spPr>
          <a:xfrm>
            <a:off x="2240239" y="0"/>
            <a:ext cx="4549522" cy="484496"/>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GB" sz="1800" dirty="0"/>
              <a:t>Support Vector Machines (SVM)</a:t>
            </a:r>
          </a:p>
        </p:txBody>
      </p:sp>
      <p:pic>
        <p:nvPicPr>
          <p:cNvPr id="3" name="Picture 2" descr="Diagram&#10;&#10;Description automatically generated">
            <a:extLst>
              <a:ext uri="{FF2B5EF4-FFF2-40B4-BE49-F238E27FC236}">
                <a16:creationId xmlns:a16="http://schemas.microsoft.com/office/drawing/2014/main" id="{301E13C2-DAF0-72C6-60E1-BD730AC9FE6A}"/>
              </a:ext>
            </a:extLst>
          </p:cNvPr>
          <p:cNvPicPr>
            <a:picLocks noChangeAspect="1"/>
          </p:cNvPicPr>
          <p:nvPr/>
        </p:nvPicPr>
        <p:blipFill>
          <a:blip r:embed="rId3"/>
          <a:stretch>
            <a:fillRect/>
          </a:stretch>
        </p:blipFill>
        <p:spPr>
          <a:xfrm>
            <a:off x="1651377" y="887727"/>
            <a:ext cx="6639305" cy="4255773"/>
          </a:xfrm>
          <a:prstGeom prst="rect">
            <a:avLst/>
          </a:prstGeom>
        </p:spPr>
      </p:pic>
      <p:sp>
        <p:nvSpPr>
          <p:cNvPr id="4" name="Google Shape;89;p13">
            <a:extLst>
              <a:ext uri="{FF2B5EF4-FFF2-40B4-BE49-F238E27FC236}">
                <a16:creationId xmlns:a16="http://schemas.microsoft.com/office/drawing/2014/main" id="{05D035BF-FF38-F716-B34D-F4D33DEDB3D6}"/>
              </a:ext>
            </a:extLst>
          </p:cNvPr>
          <p:cNvSpPr txBox="1">
            <a:spLocks/>
          </p:cNvSpPr>
          <p:nvPr/>
        </p:nvSpPr>
        <p:spPr>
          <a:xfrm>
            <a:off x="4881081" y="1051346"/>
            <a:ext cx="3464525" cy="770630"/>
          </a:xfrm>
          <a:prstGeom prst="rect">
            <a:avLst/>
          </a:prstGeom>
          <a:solidFill>
            <a:schemeClr val="tx2"/>
          </a:solidFill>
          <a:ln>
            <a:solidFill>
              <a:schemeClr val="accent1"/>
            </a:solid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1000" dirty="0">
                <a:solidFill>
                  <a:schemeClr val="bg2"/>
                </a:solidFill>
                <a:latin typeface="Raleway" pitchFamily="2" charset="0"/>
              </a:rPr>
              <a:t>The perfect separation is a figment of the imagination. In practice, it happens that individuals are on the wrong side of the border. border.</a:t>
            </a:r>
          </a:p>
        </p:txBody>
      </p:sp>
      <p:sp>
        <p:nvSpPr>
          <p:cNvPr id="5" name="Google Shape;89;p13">
            <a:extLst>
              <a:ext uri="{FF2B5EF4-FFF2-40B4-BE49-F238E27FC236}">
                <a16:creationId xmlns:a16="http://schemas.microsoft.com/office/drawing/2014/main" id="{16CA2B3E-B1D8-DFC9-9F74-AD9F08323576}"/>
              </a:ext>
            </a:extLst>
          </p:cNvPr>
          <p:cNvSpPr txBox="1">
            <a:spLocks/>
          </p:cNvSpPr>
          <p:nvPr/>
        </p:nvSpPr>
        <p:spPr>
          <a:xfrm>
            <a:off x="5024379" y="2463890"/>
            <a:ext cx="3519115" cy="2449304"/>
          </a:xfrm>
          <a:prstGeom prst="rect">
            <a:avLst/>
          </a:prstGeom>
          <a:solidFill>
            <a:schemeClr val="tx2"/>
          </a:solid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1100" dirty="0">
                <a:solidFill>
                  <a:schemeClr val="bg2"/>
                </a:solidFill>
                <a:latin typeface="Raleway" pitchFamily="2" charset="0"/>
              </a:rPr>
              <a:t>- ξ is a vector of size n</a:t>
            </a:r>
          </a:p>
          <a:p>
            <a:pPr marL="0" indent="0" algn="just"/>
            <a:endParaRPr lang="en-GB" sz="1100" dirty="0">
              <a:solidFill>
                <a:schemeClr val="bg2"/>
              </a:solidFill>
              <a:latin typeface="Raleway" pitchFamily="2" charset="0"/>
            </a:endParaRPr>
          </a:p>
          <a:p>
            <a:pPr marL="0" indent="0" algn="just"/>
            <a:r>
              <a:rPr lang="en-GB" sz="1100" dirty="0">
                <a:solidFill>
                  <a:schemeClr val="bg2"/>
                </a:solidFill>
                <a:latin typeface="Raleway" pitchFamily="2" charset="0"/>
              </a:rPr>
              <a:t>- ξi ≥ 0 materializes the classification error for each observation</a:t>
            </a:r>
          </a:p>
          <a:p>
            <a:pPr marL="0" indent="0" algn="just"/>
            <a:endParaRPr lang="en-GB" sz="1100" dirty="0">
              <a:solidFill>
                <a:schemeClr val="bg2"/>
              </a:solidFill>
              <a:latin typeface="Raleway" pitchFamily="2" charset="0"/>
            </a:endParaRPr>
          </a:p>
          <a:p>
            <a:pPr marL="0" indent="0" algn="just"/>
            <a:r>
              <a:rPr lang="en-GB" sz="1100" dirty="0">
                <a:solidFill>
                  <a:schemeClr val="bg2"/>
                </a:solidFill>
                <a:latin typeface="Raleway" pitchFamily="2" charset="0"/>
              </a:rPr>
              <a:t>- ξi = 0, it is zero when the observation is on the right side of the "margin" line associated with its class</a:t>
            </a:r>
          </a:p>
          <a:p>
            <a:pPr marL="0" indent="0" algn="just"/>
            <a:endParaRPr lang="en-GB" sz="1100" dirty="0">
              <a:solidFill>
                <a:schemeClr val="bg2"/>
              </a:solidFill>
              <a:latin typeface="Raleway" pitchFamily="2" charset="0"/>
            </a:endParaRPr>
          </a:p>
          <a:p>
            <a:pPr marL="0" indent="0" algn="just"/>
            <a:r>
              <a:rPr lang="en-GB" sz="1100" dirty="0">
                <a:solidFill>
                  <a:schemeClr val="bg2"/>
                </a:solidFill>
                <a:latin typeface="Raleway" pitchFamily="2" charset="0"/>
              </a:rPr>
              <a:t>- ξi &lt; 1, the item is on the correct side of the boundary, but overflows the "margin" line associated with its class</a:t>
            </a:r>
          </a:p>
          <a:p>
            <a:pPr marL="0" indent="0" algn="just"/>
            <a:endParaRPr lang="en-GB" sz="1100" dirty="0">
              <a:solidFill>
                <a:schemeClr val="bg2"/>
              </a:solidFill>
              <a:latin typeface="Raleway" pitchFamily="2" charset="0"/>
            </a:endParaRPr>
          </a:p>
          <a:p>
            <a:pPr marL="0" indent="0" algn="just"/>
            <a:r>
              <a:rPr lang="en-GB" sz="1100" dirty="0">
                <a:solidFill>
                  <a:schemeClr val="bg2"/>
                </a:solidFill>
                <a:latin typeface="Raleway" pitchFamily="2" charset="0"/>
              </a:rPr>
              <a:t>- ξi &gt; 1, the individual is misclassified</a:t>
            </a:r>
          </a:p>
        </p:txBody>
      </p:sp>
    </p:spTree>
    <p:extLst>
      <p:ext uri="{BB962C8B-B14F-4D97-AF65-F5344CB8AC3E}">
        <p14:creationId xmlns:p14="http://schemas.microsoft.com/office/powerpoint/2010/main" val="37368572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3"/>
          <p:cNvSpPr txBox="1">
            <a:spLocks noGrp="1"/>
          </p:cNvSpPr>
          <p:nvPr>
            <p:ph type="ctrTitle"/>
          </p:nvPr>
        </p:nvSpPr>
        <p:spPr>
          <a:xfrm>
            <a:off x="726450" y="1215625"/>
            <a:ext cx="7688100" cy="906602"/>
          </a:xfrm>
          <a:prstGeom prst="rect">
            <a:avLst/>
          </a:prstGeom>
        </p:spPr>
        <p:txBody>
          <a:bodyPr spcFirstLastPara="1" wrap="square" lIns="91425" tIns="91425" rIns="91425" bIns="91425" anchor="t" anchorCtr="0">
            <a:normAutofit/>
          </a:bodyPr>
          <a:lstStyle/>
          <a:p>
            <a:pPr marL="0" lvl="0" indent="0" rtl="0">
              <a:spcBef>
                <a:spcPts val="0"/>
              </a:spcBef>
              <a:spcAft>
                <a:spcPts val="0"/>
              </a:spcAft>
              <a:buNone/>
            </a:pPr>
            <a:r>
              <a:rPr lang="en-GB" sz="2800" dirty="0"/>
              <a:t>LINEAR DISCRIMINATION</a:t>
            </a:r>
          </a:p>
        </p:txBody>
      </p:sp>
      <p:sp>
        <p:nvSpPr>
          <p:cNvPr id="89" name="Google Shape;89;p13"/>
          <p:cNvSpPr txBox="1">
            <a:spLocks noGrp="1"/>
          </p:cNvSpPr>
          <p:nvPr>
            <p:ph type="subTitle" idx="1"/>
          </p:nvPr>
        </p:nvSpPr>
        <p:spPr>
          <a:xfrm>
            <a:off x="2581433" y="0"/>
            <a:ext cx="3867134" cy="7059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GB" sz="2000" dirty="0"/>
              <a:t>Support Vector Machines (SVM)</a:t>
            </a:r>
          </a:p>
        </p:txBody>
      </p:sp>
      <p:pic>
        <p:nvPicPr>
          <p:cNvPr id="90" name="Google Shape;90;p13"/>
          <p:cNvPicPr preferRelativeResize="0"/>
          <p:nvPr/>
        </p:nvPicPr>
        <p:blipFill>
          <a:blip r:embed="rId3">
            <a:alphaModFix/>
          </a:blip>
          <a:stretch>
            <a:fillRect/>
          </a:stretch>
        </p:blipFill>
        <p:spPr>
          <a:xfrm>
            <a:off x="7506269" y="543375"/>
            <a:ext cx="1501156" cy="1462845"/>
          </a:xfrm>
          <a:prstGeom prst="rect">
            <a:avLst/>
          </a:prstGeom>
          <a:noFill/>
          <a:ln>
            <a:noFill/>
          </a:ln>
        </p:spPr>
      </p:pic>
      <p:sp>
        <p:nvSpPr>
          <p:cNvPr id="3" name="Google Shape;89;p13">
            <a:extLst>
              <a:ext uri="{FF2B5EF4-FFF2-40B4-BE49-F238E27FC236}">
                <a16:creationId xmlns:a16="http://schemas.microsoft.com/office/drawing/2014/main" id="{9BB00167-5529-97C4-4AAF-70B809217D96}"/>
              </a:ext>
            </a:extLst>
          </p:cNvPr>
          <p:cNvSpPr txBox="1">
            <a:spLocks/>
          </p:cNvSpPr>
          <p:nvPr/>
        </p:nvSpPr>
        <p:spPr>
          <a:xfrm>
            <a:off x="726449" y="1778400"/>
            <a:ext cx="5722117" cy="1090333"/>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dirty="0">
                <a:solidFill>
                  <a:schemeClr val="bg2"/>
                </a:solidFill>
              </a:rPr>
              <a:t>Construction of a separating hyperplane</a:t>
            </a:r>
            <a:endParaRPr lang="en-GB" sz="1400" dirty="0">
              <a:solidFill>
                <a:schemeClr val="bg2"/>
              </a:solidFill>
            </a:endParaRPr>
          </a:p>
        </p:txBody>
      </p:sp>
      <p:pic>
        <p:nvPicPr>
          <p:cNvPr id="4" name="Picture 3" descr="Icon&#10;&#10;Description automatically generated">
            <a:extLst>
              <a:ext uri="{FF2B5EF4-FFF2-40B4-BE49-F238E27FC236}">
                <a16:creationId xmlns:a16="http://schemas.microsoft.com/office/drawing/2014/main" id="{775F3E1C-D794-54C7-9853-A66135AF2805}"/>
              </a:ext>
            </a:extLst>
          </p:cNvPr>
          <p:cNvPicPr>
            <a:picLocks noChangeAspect="1"/>
          </p:cNvPicPr>
          <p:nvPr/>
        </p:nvPicPr>
        <p:blipFill>
          <a:blip r:embed="rId4"/>
          <a:stretch>
            <a:fillRect/>
          </a:stretch>
        </p:blipFill>
        <p:spPr>
          <a:xfrm>
            <a:off x="3985341" y="2195827"/>
            <a:ext cx="3003625" cy="3003625"/>
          </a:xfrm>
          <a:prstGeom prst="rect">
            <a:avLst/>
          </a:prstGeom>
        </p:spPr>
      </p:pic>
    </p:spTree>
    <p:extLst>
      <p:ext uri="{BB962C8B-B14F-4D97-AF65-F5344CB8AC3E}">
        <p14:creationId xmlns:p14="http://schemas.microsoft.com/office/powerpoint/2010/main" val="32737063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3"/>
          <p:cNvSpPr txBox="1">
            <a:spLocks noGrp="1"/>
          </p:cNvSpPr>
          <p:nvPr>
            <p:ph type="ctrTitle"/>
          </p:nvPr>
        </p:nvSpPr>
        <p:spPr>
          <a:xfrm>
            <a:off x="225188" y="364364"/>
            <a:ext cx="8693624" cy="660156"/>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GB" sz="2200" dirty="0"/>
              <a:t>Reformulation of the optimization</a:t>
            </a:r>
            <a:br>
              <a:rPr lang="en-GB" sz="2200" dirty="0"/>
            </a:br>
            <a:r>
              <a:rPr lang="en-GB" sz="1600" dirty="0"/>
              <a:t>Introduction of the cost parameter</a:t>
            </a:r>
            <a:endParaRPr lang="en-GB" sz="2000" dirty="0"/>
          </a:p>
        </p:txBody>
      </p:sp>
      <p:sp>
        <p:nvSpPr>
          <p:cNvPr id="11" name="Google Shape;89;p13">
            <a:extLst>
              <a:ext uri="{FF2B5EF4-FFF2-40B4-BE49-F238E27FC236}">
                <a16:creationId xmlns:a16="http://schemas.microsoft.com/office/drawing/2014/main" id="{BC4F913D-513F-69A8-2A67-2F2CAE1A3091}"/>
              </a:ext>
            </a:extLst>
          </p:cNvPr>
          <p:cNvSpPr txBox="1">
            <a:spLocks noGrp="1"/>
          </p:cNvSpPr>
          <p:nvPr>
            <p:ph type="subTitle" idx="1"/>
          </p:nvPr>
        </p:nvSpPr>
        <p:spPr>
          <a:xfrm>
            <a:off x="2240239" y="0"/>
            <a:ext cx="4549522" cy="484496"/>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GB" sz="1800" dirty="0"/>
              <a:t>Support Vector Machines (SVM)</a:t>
            </a:r>
          </a:p>
        </p:txBody>
      </p:sp>
      <p:pic>
        <p:nvPicPr>
          <p:cNvPr id="6" name="Picture 5" descr="Text&#10;&#10;Description automatically generated">
            <a:extLst>
              <a:ext uri="{FF2B5EF4-FFF2-40B4-BE49-F238E27FC236}">
                <a16:creationId xmlns:a16="http://schemas.microsoft.com/office/drawing/2014/main" id="{87A56C40-2D82-B323-978E-E846BFF712B7}"/>
              </a:ext>
            </a:extLst>
          </p:cNvPr>
          <p:cNvPicPr>
            <a:picLocks noChangeAspect="1"/>
          </p:cNvPicPr>
          <p:nvPr/>
        </p:nvPicPr>
        <p:blipFill>
          <a:blip r:embed="rId3"/>
          <a:stretch>
            <a:fillRect/>
          </a:stretch>
        </p:blipFill>
        <p:spPr>
          <a:xfrm>
            <a:off x="2062297" y="1044845"/>
            <a:ext cx="5802590" cy="4098655"/>
          </a:xfrm>
          <a:prstGeom prst="rect">
            <a:avLst/>
          </a:prstGeom>
        </p:spPr>
      </p:pic>
      <p:sp>
        <p:nvSpPr>
          <p:cNvPr id="7" name="Google Shape;89;p13">
            <a:extLst>
              <a:ext uri="{FF2B5EF4-FFF2-40B4-BE49-F238E27FC236}">
                <a16:creationId xmlns:a16="http://schemas.microsoft.com/office/drawing/2014/main" id="{7075A355-A9EC-0BBC-BBD0-FB9636043A6B}"/>
              </a:ext>
            </a:extLst>
          </p:cNvPr>
          <p:cNvSpPr txBox="1">
            <a:spLocks/>
          </p:cNvSpPr>
          <p:nvPr/>
        </p:nvSpPr>
        <p:spPr>
          <a:xfrm>
            <a:off x="5389384" y="1058806"/>
            <a:ext cx="2594555" cy="899648"/>
          </a:xfrm>
          <a:prstGeom prst="rect">
            <a:avLst/>
          </a:prstGeom>
          <a:solidFill>
            <a:schemeClr val="tx2"/>
          </a:solidFill>
          <a:ln>
            <a:solidFill>
              <a:schemeClr val="accent1"/>
            </a:solid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1100" dirty="0">
                <a:solidFill>
                  <a:schemeClr val="bg2"/>
                </a:solidFill>
                <a:latin typeface="Raleway" pitchFamily="2" charset="0"/>
              </a:rPr>
              <a:t>Errors must be penalized, more or less depending on whether we want to "stick" more or less to the to "stick" to the learning data (regularization)</a:t>
            </a:r>
          </a:p>
        </p:txBody>
      </p:sp>
      <p:sp>
        <p:nvSpPr>
          <p:cNvPr id="8" name="Google Shape;89;p13">
            <a:extLst>
              <a:ext uri="{FF2B5EF4-FFF2-40B4-BE49-F238E27FC236}">
                <a16:creationId xmlns:a16="http://schemas.microsoft.com/office/drawing/2014/main" id="{B0F3DDB1-991C-C9F3-CBD1-22D0C24D62D3}"/>
              </a:ext>
            </a:extLst>
          </p:cNvPr>
          <p:cNvSpPr txBox="1">
            <a:spLocks/>
          </p:cNvSpPr>
          <p:nvPr/>
        </p:nvSpPr>
        <p:spPr>
          <a:xfrm>
            <a:off x="5389385" y="2442949"/>
            <a:ext cx="2655970" cy="741299"/>
          </a:xfrm>
          <a:prstGeom prst="rect">
            <a:avLst/>
          </a:prstGeom>
          <a:solidFill>
            <a:schemeClr val="tx2"/>
          </a:solid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1100" dirty="0">
                <a:solidFill>
                  <a:srgbClr val="9D9A12"/>
                </a:solidFill>
                <a:latin typeface="Raleway" pitchFamily="2" charset="0"/>
              </a:rPr>
              <a:t>The error tolerance is more or less accentuated with accentuated with the C parameter (''cost'' parameter)</a:t>
            </a:r>
          </a:p>
        </p:txBody>
      </p:sp>
      <p:sp>
        <p:nvSpPr>
          <p:cNvPr id="9" name="Google Shape;89;p13">
            <a:extLst>
              <a:ext uri="{FF2B5EF4-FFF2-40B4-BE49-F238E27FC236}">
                <a16:creationId xmlns:a16="http://schemas.microsoft.com/office/drawing/2014/main" id="{69481282-E76D-C1AA-B484-9BB2123D1864}"/>
              </a:ext>
            </a:extLst>
          </p:cNvPr>
          <p:cNvSpPr txBox="1">
            <a:spLocks/>
          </p:cNvSpPr>
          <p:nvPr/>
        </p:nvSpPr>
        <p:spPr>
          <a:xfrm>
            <a:off x="5648692" y="3298093"/>
            <a:ext cx="2655970" cy="919065"/>
          </a:xfrm>
          <a:prstGeom prst="rect">
            <a:avLst/>
          </a:prstGeom>
          <a:solidFill>
            <a:schemeClr val="tx2"/>
          </a:solid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1100" dirty="0">
                <a:solidFill>
                  <a:srgbClr val="9D9A12"/>
                </a:solidFill>
                <a:latin typeface="Raleway" pitchFamily="2" charset="0"/>
                <a:sym typeface="Wingdings" panose="05000000000000000000" pitchFamily="2" charset="2"/>
              </a:rPr>
              <a:t></a:t>
            </a:r>
            <a:r>
              <a:rPr lang="en-GB" sz="1100" dirty="0">
                <a:solidFill>
                  <a:srgbClr val="9D9A12"/>
                </a:solidFill>
                <a:latin typeface="Raleway" pitchFamily="2" charset="0"/>
              </a:rPr>
              <a:t> C too high, danger of overlearning</a:t>
            </a:r>
          </a:p>
          <a:p>
            <a:pPr marL="0" indent="0" algn="just"/>
            <a:r>
              <a:rPr lang="en-GB" sz="1100" dirty="0">
                <a:solidFill>
                  <a:srgbClr val="9D9A12"/>
                </a:solidFill>
                <a:latin typeface="Raleway" pitchFamily="2" charset="0"/>
                <a:sym typeface="Wingdings" panose="05000000000000000000" pitchFamily="2" charset="2"/>
              </a:rPr>
              <a:t></a:t>
            </a:r>
            <a:r>
              <a:rPr lang="en-GB" sz="1100" dirty="0">
                <a:solidFill>
                  <a:srgbClr val="9D9A12"/>
                </a:solidFill>
                <a:latin typeface="Raleway" pitchFamily="2" charset="0"/>
              </a:rPr>
              <a:t> C too low, under learning</a:t>
            </a:r>
          </a:p>
        </p:txBody>
      </p:sp>
      <p:sp>
        <p:nvSpPr>
          <p:cNvPr id="10" name="Google Shape;89;p13">
            <a:extLst>
              <a:ext uri="{FF2B5EF4-FFF2-40B4-BE49-F238E27FC236}">
                <a16:creationId xmlns:a16="http://schemas.microsoft.com/office/drawing/2014/main" id="{44A656E0-C62A-7C1A-4D9F-B1D44492B98C}"/>
              </a:ext>
            </a:extLst>
          </p:cNvPr>
          <p:cNvSpPr txBox="1">
            <a:spLocks/>
          </p:cNvSpPr>
          <p:nvPr/>
        </p:nvSpPr>
        <p:spPr>
          <a:xfrm>
            <a:off x="1187364" y="2431485"/>
            <a:ext cx="1692318" cy="660156"/>
          </a:xfrm>
          <a:prstGeom prst="rect">
            <a:avLst/>
          </a:prstGeom>
          <a:solidFill>
            <a:schemeClr val="tx2"/>
          </a:solid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1400" b="1" dirty="0">
                <a:solidFill>
                  <a:schemeClr val="accent5"/>
                </a:solidFill>
                <a:latin typeface="Raleway" pitchFamily="2" charset="0"/>
              </a:rPr>
              <a:t>Primal formulation</a:t>
            </a:r>
          </a:p>
        </p:txBody>
      </p:sp>
      <p:sp>
        <p:nvSpPr>
          <p:cNvPr id="12" name="Google Shape;89;p13">
            <a:extLst>
              <a:ext uri="{FF2B5EF4-FFF2-40B4-BE49-F238E27FC236}">
                <a16:creationId xmlns:a16="http://schemas.microsoft.com/office/drawing/2014/main" id="{EFD046C1-2A7D-17EB-A79F-909299D6ACB3}"/>
              </a:ext>
            </a:extLst>
          </p:cNvPr>
          <p:cNvSpPr txBox="1">
            <a:spLocks/>
          </p:cNvSpPr>
          <p:nvPr/>
        </p:nvSpPr>
        <p:spPr>
          <a:xfrm>
            <a:off x="1216138" y="3966858"/>
            <a:ext cx="1692318" cy="660156"/>
          </a:xfrm>
          <a:prstGeom prst="rect">
            <a:avLst/>
          </a:prstGeom>
          <a:solidFill>
            <a:schemeClr val="tx2"/>
          </a:solidFill>
          <a:ln>
            <a:noFill/>
          </a:ln>
        </p:spPr>
        <p:txBody>
          <a:bodyPr spcFirstLastPara="1" wrap="square" lIns="91425" tIns="91425" rIns="91425" bIns="91425" anchor="t" anchorCtr="0">
            <a:normAutofit lnSpcReduction="10000"/>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b="1" dirty="0">
                <a:solidFill>
                  <a:schemeClr val="accent5"/>
                </a:solidFill>
                <a:latin typeface="Raleway" pitchFamily="2" charset="0"/>
              </a:rPr>
              <a:t>Dual formulation</a:t>
            </a:r>
          </a:p>
        </p:txBody>
      </p:sp>
      <p:sp>
        <p:nvSpPr>
          <p:cNvPr id="13" name="Google Shape;89;p13">
            <a:extLst>
              <a:ext uri="{FF2B5EF4-FFF2-40B4-BE49-F238E27FC236}">
                <a16:creationId xmlns:a16="http://schemas.microsoft.com/office/drawing/2014/main" id="{3692A262-88FE-A000-E2F0-BDC84D90C7A4}"/>
              </a:ext>
            </a:extLst>
          </p:cNvPr>
          <p:cNvSpPr txBox="1">
            <a:spLocks/>
          </p:cNvSpPr>
          <p:nvPr/>
        </p:nvSpPr>
        <p:spPr>
          <a:xfrm>
            <a:off x="3578014" y="1234466"/>
            <a:ext cx="1692318" cy="660156"/>
          </a:xfrm>
          <a:prstGeom prst="rect">
            <a:avLst/>
          </a:prstGeom>
          <a:solidFill>
            <a:schemeClr val="tx2"/>
          </a:solid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endParaRPr lang="en-GB" sz="1100" dirty="0">
              <a:solidFill>
                <a:schemeClr val="bg2"/>
              </a:solidFill>
              <a:latin typeface="Raleway" pitchFamily="2" charset="0"/>
            </a:endParaRPr>
          </a:p>
        </p:txBody>
      </p:sp>
    </p:spTree>
    <p:extLst>
      <p:ext uri="{BB962C8B-B14F-4D97-AF65-F5344CB8AC3E}">
        <p14:creationId xmlns:p14="http://schemas.microsoft.com/office/powerpoint/2010/main" val="39791641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3"/>
          <p:cNvSpPr txBox="1">
            <a:spLocks noGrp="1"/>
          </p:cNvSpPr>
          <p:nvPr>
            <p:ph type="ctrTitle"/>
          </p:nvPr>
        </p:nvSpPr>
        <p:spPr>
          <a:xfrm>
            <a:off x="225188" y="364364"/>
            <a:ext cx="8693624" cy="660156"/>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GB" sz="2200" dirty="0"/>
              <a:t>Reformulation of the optimization</a:t>
            </a:r>
            <a:br>
              <a:rPr lang="en-GB" sz="2200" dirty="0"/>
            </a:br>
            <a:r>
              <a:rPr lang="en-GB" sz="1600" dirty="0"/>
              <a:t>Introduction of the cost parameter</a:t>
            </a:r>
            <a:endParaRPr lang="en-GB" sz="2000" dirty="0"/>
          </a:p>
        </p:txBody>
      </p:sp>
      <p:sp>
        <p:nvSpPr>
          <p:cNvPr id="11" name="Google Shape;89;p13">
            <a:extLst>
              <a:ext uri="{FF2B5EF4-FFF2-40B4-BE49-F238E27FC236}">
                <a16:creationId xmlns:a16="http://schemas.microsoft.com/office/drawing/2014/main" id="{BC4F913D-513F-69A8-2A67-2F2CAE1A3091}"/>
              </a:ext>
            </a:extLst>
          </p:cNvPr>
          <p:cNvSpPr txBox="1">
            <a:spLocks noGrp="1"/>
          </p:cNvSpPr>
          <p:nvPr>
            <p:ph type="subTitle" idx="1"/>
          </p:nvPr>
        </p:nvSpPr>
        <p:spPr>
          <a:xfrm>
            <a:off x="2240239" y="0"/>
            <a:ext cx="4549522" cy="484496"/>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GB" sz="1800" dirty="0"/>
              <a:t>Support Vector Machines (SVM)</a:t>
            </a:r>
          </a:p>
        </p:txBody>
      </p:sp>
      <p:sp>
        <p:nvSpPr>
          <p:cNvPr id="13" name="Google Shape;89;p13">
            <a:extLst>
              <a:ext uri="{FF2B5EF4-FFF2-40B4-BE49-F238E27FC236}">
                <a16:creationId xmlns:a16="http://schemas.microsoft.com/office/drawing/2014/main" id="{3692A262-88FE-A000-E2F0-BDC84D90C7A4}"/>
              </a:ext>
            </a:extLst>
          </p:cNvPr>
          <p:cNvSpPr txBox="1">
            <a:spLocks/>
          </p:cNvSpPr>
          <p:nvPr/>
        </p:nvSpPr>
        <p:spPr>
          <a:xfrm>
            <a:off x="3578014" y="1234466"/>
            <a:ext cx="1692318" cy="660156"/>
          </a:xfrm>
          <a:prstGeom prst="rect">
            <a:avLst/>
          </a:prstGeom>
          <a:solidFill>
            <a:schemeClr val="tx2"/>
          </a:solid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endParaRPr lang="en-GB" sz="1100" dirty="0">
              <a:solidFill>
                <a:schemeClr val="bg2"/>
              </a:solidFill>
              <a:latin typeface="Raleway" pitchFamily="2" charset="0"/>
            </a:endParaRPr>
          </a:p>
        </p:txBody>
      </p:sp>
      <p:pic>
        <p:nvPicPr>
          <p:cNvPr id="3" name="Picture 2" descr="Graphical user interface&#10;&#10;Description automatically generated">
            <a:extLst>
              <a:ext uri="{FF2B5EF4-FFF2-40B4-BE49-F238E27FC236}">
                <a16:creationId xmlns:a16="http://schemas.microsoft.com/office/drawing/2014/main" id="{CB0EEB21-42A2-5DA0-FCEF-853EAF31A030}"/>
              </a:ext>
            </a:extLst>
          </p:cNvPr>
          <p:cNvPicPr>
            <a:picLocks noChangeAspect="1"/>
          </p:cNvPicPr>
          <p:nvPr/>
        </p:nvPicPr>
        <p:blipFill>
          <a:blip r:embed="rId3"/>
          <a:stretch>
            <a:fillRect/>
          </a:stretch>
        </p:blipFill>
        <p:spPr>
          <a:xfrm>
            <a:off x="1883391" y="968992"/>
            <a:ext cx="5839747" cy="4217966"/>
          </a:xfrm>
          <a:prstGeom prst="rect">
            <a:avLst/>
          </a:prstGeom>
        </p:spPr>
      </p:pic>
      <p:sp>
        <p:nvSpPr>
          <p:cNvPr id="4" name="Google Shape;89;p13">
            <a:extLst>
              <a:ext uri="{FF2B5EF4-FFF2-40B4-BE49-F238E27FC236}">
                <a16:creationId xmlns:a16="http://schemas.microsoft.com/office/drawing/2014/main" id="{5946C526-9999-7BEE-C457-3C722CA81CF7}"/>
              </a:ext>
            </a:extLst>
          </p:cNvPr>
          <p:cNvSpPr txBox="1">
            <a:spLocks/>
          </p:cNvSpPr>
          <p:nvPr/>
        </p:nvSpPr>
        <p:spPr>
          <a:xfrm>
            <a:off x="2026693" y="1418816"/>
            <a:ext cx="2900149" cy="846712"/>
          </a:xfrm>
          <a:prstGeom prst="rect">
            <a:avLst/>
          </a:prstGeom>
          <a:solidFill>
            <a:schemeClr val="tx2"/>
          </a:solidFill>
          <a:ln>
            <a:noFill/>
          </a:ln>
        </p:spPr>
        <p:txBody>
          <a:bodyPr spcFirstLastPara="1" wrap="square" lIns="91425" tIns="91425" rIns="91425" bIns="91425" anchor="t" anchorCtr="0">
            <a:normAutofit fontScale="92500" lnSpcReduction="20000"/>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900" dirty="0">
                <a:solidFill>
                  <a:schemeClr val="bg2"/>
                </a:solidFill>
                <a:latin typeface="Raleway" pitchFamily="2" charset="0"/>
              </a:rPr>
              <a:t>Primal formulation</a:t>
            </a:r>
          </a:p>
          <a:p>
            <a:pPr marL="0" indent="0" algn="just"/>
            <a:endParaRPr lang="en-GB" sz="1100" dirty="0">
              <a:solidFill>
                <a:schemeClr val="bg2"/>
              </a:solidFill>
              <a:latin typeface="Raleway" pitchFamily="2" charset="0"/>
            </a:endParaRPr>
          </a:p>
          <a:p>
            <a:pPr marL="0" indent="0" algn="just"/>
            <a:r>
              <a:rPr lang="en-GB" sz="900" dirty="0">
                <a:solidFill>
                  <a:schemeClr val="bg2"/>
                </a:solidFill>
                <a:latin typeface="Raleway" pitchFamily="2" charset="0"/>
              </a:rPr>
              <a:t>- Minimization of the objective function as a function of β and ξ</a:t>
            </a:r>
          </a:p>
          <a:p>
            <a:pPr marL="0" indent="0" algn="just"/>
            <a:endParaRPr lang="en-GB" sz="900" dirty="0">
              <a:solidFill>
                <a:schemeClr val="bg2"/>
              </a:solidFill>
              <a:latin typeface="Raleway" pitchFamily="2" charset="0"/>
            </a:endParaRPr>
          </a:p>
          <a:p>
            <a:pPr marL="0" indent="0" algn="just"/>
            <a:r>
              <a:rPr lang="en-GB" sz="900" dirty="0">
                <a:solidFill>
                  <a:schemeClr val="bg2"/>
                </a:solidFill>
                <a:latin typeface="Raleway" pitchFamily="2" charset="0"/>
              </a:rPr>
              <a:t>- C is a parameter that we set to C = 5</a:t>
            </a:r>
          </a:p>
        </p:txBody>
      </p:sp>
      <p:sp>
        <p:nvSpPr>
          <p:cNvPr id="5" name="Google Shape;89;p13">
            <a:extLst>
              <a:ext uri="{FF2B5EF4-FFF2-40B4-BE49-F238E27FC236}">
                <a16:creationId xmlns:a16="http://schemas.microsoft.com/office/drawing/2014/main" id="{B3E42FD3-34AE-1DB1-74A2-894D36E8FF8F}"/>
              </a:ext>
            </a:extLst>
          </p:cNvPr>
          <p:cNvSpPr txBox="1">
            <a:spLocks/>
          </p:cNvSpPr>
          <p:nvPr/>
        </p:nvSpPr>
        <p:spPr>
          <a:xfrm>
            <a:off x="2577947" y="2230712"/>
            <a:ext cx="2620370" cy="519312"/>
          </a:xfrm>
          <a:prstGeom prst="rect">
            <a:avLst/>
          </a:prstGeom>
          <a:solidFill>
            <a:schemeClr val="tx2"/>
          </a:solid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1100" dirty="0">
                <a:solidFill>
                  <a:schemeClr val="accent5"/>
                </a:solidFill>
                <a:latin typeface="Raleway" pitchFamily="2" charset="0"/>
              </a:rPr>
              <a:t>The choice of </a:t>
            </a:r>
            <a:r>
              <a:rPr lang="en-GB" sz="1100" b="1" dirty="0">
                <a:solidFill>
                  <a:srgbClr val="C00000"/>
                </a:solidFill>
                <a:latin typeface="Raleway" pitchFamily="2" charset="0"/>
              </a:rPr>
              <a:t>C</a:t>
            </a:r>
            <a:r>
              <a:rPr lang="en-GB" sz="1100" dirty="0">
                <a:solidFill>
                  <a:schemeClr val="accent5"/>
                </a:solidFill>
                <a:latin typeface="Raleway" pitchFamily="2" charset="0"/>
              </a:rPr>
              <a:t> will be an important issue important issue in practice</a:t>
            </a:r>
          </a:p>
        </p:txBody>
      </p:sp>
      <p:sp>
        <p:nvSpPr>
          <p:cNvPr id="14" name="Google Shape;89;p13">
            <a:extLst>
              <a:ext uri="{FF2B5EF4-FFF2-40B4-BE49-F238E27FC236}">
                <a16:creationId xmlns:a16="http://schemas.microsoft.com/office/drawing/2014/main" id="{87D94E70-94E0-D987-FB09-DB8982D8B3B5}"/>
              </a:ext>
            </a:extLst>
          </p:cNvPr>
          <p:cNvSpPr txBox="1">
            <a:spLocks/>
          </p:cNvSpPr>
          <p:nvPr/>
        </p:nvSpPr>
        <p:spPr>
          <a:xfrm>
            <a:off x="4926841" y="2989222"/>
            <a:ext cx="3104865" cy="2154278"/>
          </a:xfrm>
          <a:prstGeom prst="rect">
            <a:avLst/>
          </a:prstGeom>
          <a:solidFill>
            <a:schemeClr val="tx2"/>
          </a:solidFill>
          <a:ln>
            <a:noFill/>
          </a:ln>
        </p:spPr>
        <p:txBody>
          <a:bodyPr spcFirstLastPara="1" wrap="square" lIns="91425" tIns="91425" rIns="91425" bIns="91425" anchor="t" anchorCtr="0">
            <a:normAutofit fontScale="92500" lnSpcReduction="10000"/>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1100" dirty="0">
                <a:solidFill>
                  <a:schemeClr val="bg2"/>
                </a:solidFill>
                <a:latin typeface="Raleway" pitchFamily="2" charset="0"/>
              </a:rPr>
              <a:t>- yi(xiᵀβ+β0)=1 - ξi: saturated constraint </a:t>
            </a:r>
            <a:r>
              <a:rPr lang="en-GB" sz="1100" dirty="0">
                <a:solidFill>
                  <a:schemeClr val="bg2"/>
                </a:solidFill>
                <a:latin typeface="Raleway" pitchFamily="2" charset="0"/>
                <a:sym typeface="Wingdings" panose="05000000000000000000" pitchFamily="2" charset="2"/>
              </a:rPr>
              <a:t></a:t>
            </a:r>
            <a:r>
              <a:rPr lang="en-GB" sz="1100" dirty="0">
                <a:solidFill>
                  <a:schemeClr val="bg2"/>
                </a:solidFill>
                <a:latin typeface="Raleway" pitchFamily="2" charset="0"/>
              </a:rPr>
              <a:t> support point (yellow background in the table) i.e., we remove the point, the solution would be different (8 support points here)</a:t>
            </a:r>
          </a:p>
          <a:p>
            <a:pPr marL="0" indent="0" algn="just"/>
            <a:endParaRPr lang="en-GB" sz="1100" dirty="0">
              <a:solidFill>
                <a:schemeClr val="bg2"/>
              </a:solidFill>
              <a:latin typeface="Raleway" pitchFamily="2" charset="0"/>
            </a:endParaRPr>
          </a:p>
          <a:p>
            <a:pPr marL="0" indent="0" algn="just"/>
            <a:r>
              <a:rPr lang="en-GB" sz="1100" dirty="0">
                <a:solidFill>
                  <a:schemeClr val="bg2"/>
                </a:solidFill>
                <a:latin typeface="Raleway" pitchFamily="2" charset="0"/>
              </a:rPr>
              <a:t>- ξi = 0 : The point is on the right side of its margin line</a:t>
            </a:r>
          </a:p>
          <a:p>
            <a:pPr marL="0" indent="0" algn="just"/>
            <a:endParaRPr lang="en-GB" sz="1100" dirty="0">
              <a:solidFill>
                <a:schemeClr val="bg2"/>
              </a:solidFill>
              <a:latin typeface="Raleway" pitchFamily="2" charset="0"/>
            </a:endParaRPr>
          </a:p>
          <a:p>
            <a:pPr marL="0" indent="0" algn="just"/>
            <a:r>
              <a:rPr lang="en-GB" sz="1100" dirty="0">
                <a:solidFill>
                  <a:schemeClr val="bg2"/>
                </a:solidFill>
                <a:latin typeface="Raleway" pitchFamily="2" charset="0"/>
              </a:rPr>
              <a:t>- ξi ≥ 1: The point is on the wrong side of the border (we observe 2 misclassified individuals)</a:t>
            </a:r>
          </a:p>
          <a:p>
            <a:pPr marL="0" indent="0" algn="just"/>
            <a:endParaRPr lang="en-GB" sz="1100" dirty="0">
              <a:solidFill>
                <a:schemeClr val="bg2"/>
              </a:solidFill>
              <a:latin typeface="Raleway" pitchFamily="2" charset="0"/>
            </a:endParaRPr>
          </a:p>
          <a:p>
            <a:pPr marL="0" indent="0" algn="just"/>
            <a:r>
              <a:rPr lang="en-GB" sz="1100" dirty="0">
                <a:solidFill>
                  <a:schemeClr val="bg2"/>
                </a:solidFill>
                <a:latin typeface="Raleway" pitchFamily="2" charset="0"/>
              </a:rPr>
              <a:t>- 0 &lt; ξi &lt; 1: The point is on the right side of the border, but is outside the "margin" line associated to its class</a:t>
            </a:r>
          </a:p>
        </p:txBody>
      </p:sp>
    </p:spTree>
    <p:extLst>
      <p:ext uri="{BB962C8B-B14F-4D97-AF65-F5344CB8AC3E}">
        <p14:creationId xmlns:p14="http://schemas.microsoft.com/office/powerpoint/2010/main" val="10924943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3"/>
          <p:cNvSpPr txBox="1">
            <a:spLocks noGrp="1"/>
          </p:cNvSpPr>
          <p:nvPr>
            <p:ph type="ctrTitle"/>
          </p:nvPr>
        </p:nvSpPr>
        <p:spPr>
          <a:xfrm>
            <a:off x="726450" y="1215625"/>
            <a:ext cx="7688100" cy="906602"/>
          </a:xfrm>
          <a:prstGeom prst="rect">
            <a:avLst/>
          </a:prstGeom>
        </p:spPr>
        <p:txBody>
          <a:bodyPr spcFirstLastPara="1" wrap="square" lIns="91425" tIns="91425" rIns="91425" bIns="91425" anchor="t" anchorCtr="0">
            <a:normAutofit/>
          </a:bodyPr>
          <a:lstStyle/>
          <a:p>
            <a:pPr marL="0" lvl="0" indent="0" rtl="0">
              <a:spcBef>
                <a:spcPts val="0"/>
              </a:spcBef>
              <a:spcAft>
                <a:spcPts val="0"/>
              </a:spcAft>
              <a:buNone/>
            </a:pPr>
            <a:r>
              <a:rPr lang="en-GB" sz="2800" dirty="0"/>
              <a:t>NON-LINEAR DISCRIMINATION</a:t>
            </a:r>
          </a:p>
        </p:txBody>
      </p:sp>
      <p:sp>
        <p:nvSpPr>
          <p:cNvPr id="89" name="Google Shape;89;p13"/>
          <p:cNvSpPr txBox="1">
            <a:spLocks noGrp="1"/>
          </p:cNvSpPr>
          <p:nvPr>
            <p:ph type="subTitle" idx="1"/>
          </p:nvPr>
        </p:nvSpPr>
        <p:spPr>
          <a:xfrm>
            <a:off x="2581433" y="0"/>
            <a:ext cx="3867134" cy="7059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GB" sz="2000" dirty="0"/>
              <a:t>Support Vector Machines (SVM)</a:t>
            </a:r>
          </a:p>
        </p:txBody>
      </p:sp>
      <p:pic>
        <p:nvPicPr>
          <p:cNvPr id="90" name="Google Shape;90;p13"/>
          <p:cNvPicPr preferRelativeResize="0"/>
          <p:nvPr/>
        </p:nvPicPr>
        <p:blipFill>
          <a:blip r:embed="rId3">
            <a:alphaModFix/>
          </a:blip>
          <a:stretch>
            <a:fillRect/>
          </a:stretch>
        </p:blipFill>
        <p:spPr>
          <a:xfrm>
            <a:off x="7506269" y="543375"/>
            <a:ext cx="1501156" cy="1462845"/>
          </a:xfrm>
          <a:prstGeom prst="rect">
            <a:avLst/>
          </a:prstGeom>
          <a:noFill/>
          <a:ln>
            <a:noFill/>
          </a:ln>
        </p:spPr>
      </p:pic>
      <p:sp>
        <p:nvSpPr>
          <p:cNvPr id="3" name="Google Shape;89;p13">
            <a:extLst>
              <a:ext uri="{FF2B5EF4-FFF2-40B4-BE49-F238E27FC236}">
                <a16:creationId xmlns:a16="http://schemas.microsoft.com/office/drawing/2014/main" id="{9BB00167-5529-97C4-4AAF-70B809217D96}"/>
              </a:ext>
            </a:extLst>
          </p:cNvPr>
          <p:cNvSpPr txBox="1">
            <a:spLocks/>
          </p:cNvSpPr>
          <p:nvPr/>
        </p:nvSpPr>
        <p:spPr>
          <a:xfrm>
            <a:off x="726449" y="1778400"/>
            <a:ext cx="5722117" cy="1090333"/>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dirty="0">
                <a:solidFill>
                  <a:schemeClr val="bg2"/>
                </a:solidFill>
              </a:rPr>
              <a:t>The kernel trick</a:t>
            </a:r>
            <a:endParaRPr lang="en-GB" sz="1400" dirty="0">
              <a:solidFill>
                <a:schemeClr val="bg2"/>
              </a:solidFill>
            </a:endParaRPr>
          </a:p>
        </p:txBody>
      </p:sp>
      <p:pic>
        <p:nvPicPr>
          <p:cNvPr id="4" name="Picture 3" descr="Icon&#10;&#10;Description automatically generated">
            <a:extLst>
              <a:ext uri="{FF2B5EF4-FFF2-40B4-BE49-F238E27FC236}">
                <a16:creationId xmlns:a16="http://schemas.microsoft.com/office/drawing/2014/main" id="{775F3E1C-D794-54C7-9853-A66135AF2805}"/>
              </a:ext>
            </a:extLst>
          </p:cNvPr>
          <p:cNvPicPr>
            <a:picLocks noChangeAspect="1"/>
          </p:cNvPicPr>
          <p:nvPr/>
        </p:nvPicPr>
        <p:blipFill>
          <a:blip r:embed="rId4"/>
          <a:stretch>
            <a:fillRect/>
          </a:stretch>
        </p:blipFill>
        <p:spPr>
          <a:xfrm>
            <a:off x="3985341" y="2195827"/>
            <a:ext cx="3003625" cy="3003625"/>
          </a:xfrm>
          <a:prstGeom prst="rect">
            <a:avLst/>
          </a:prstGeom>
        </p:spPr>
      </p:pic>
    </p:spTree>
    <p:extLst>
      <p:ext uri="{BB962C8B-B14F-4D97-AF65-F5344CB8AC3E}">
        <p14:creationId xmlns:p14="http://schemas.microsoft.com/office/powerpoint/2010/main" val="18827483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3"/>
          <p:cNvSpPr txBox="1">
            <a:spLocks noGrp="1"/>
          </p:cNvSpPr>
          <p:nvPr>
            <p:ph type="ctrTitle"/>
          </p:nvPr>
        </p:nvSpPr>
        <p:spPr>
          <a:xfrm>
            <a:off x="225188" y="364364"/>
            <a:ext cx="8693624" cy="660156"/>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GB" sz="2200" dirty="0"/>
              <a:t>Change of representation</a:t>
            </a:r>
            <a:br>
              <a:rPr lang="en-GB" sz="2200" dirty="0"/>
            </a:br>
            <a:r>
              <a:rPr lang="en-GB" sz="1600" dirty="0"/>
              <a:t>Transformation of variables</a:t>
            </a:r>
            <a:endParaRPr lang="en-GB" sz="2000" dirty="0"/>
          </a:p>
        </p:txBody>
      </p:sp>
      <p:sp>
        <p:nvSpPr>
          <p:cNvPr id="11" name="Google Shape;89;p13">
            <a:extLst>
              <a:ext uri="{FF2B5EF4-FFF2-40B4-BE49-F238E27FC236}">
                <a16:creationId xmlns:a16="http://schemas.microsoft.com/office/drawing/2014/main" id="{BC4F913D-513F-69A8-2A67-2F2CAE1A3091}"/>
              </a:ext>
            </a:extLst>
          </p:cNvPr>
          <p:cNvSpPr txBox="1">
            <a:spLocks noGrp="1"/>
          </p:cNvSpPr>
          <p:nvPr>
            <p:ph type="subTitle" idx="1"/>
          </p:nvPr>
        </p:nvSpPr>
        <p:spPr>
          <a:xfrm>
            <a:off x="2240239" y="0"/>
            <a:ext cx="4549522" cy="484496"/>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GB" sz="1800" dirty="0"/>
              <a:t>Support Vector Machines (SVM)</a:t>
            </a:r>
          </a:p>
        </p:txBody>
      </p:sp>
      <p:pic>
        <p:nvPicPr>
          <p:cNvPr id="6" name="Picture 5" descr="Graphical user interface&#10;&#10;Description automatically generated">
            <a:extLst>
              <a:ext uri="{FF2B5EF4-FFF2-40B4-BE49-F238E27FC236}">
                <a16:creationId xmlns:a16="http://schemas.microsoft.com/office/drawing/2014/main" id="{161C71B4-8511-0C2C-017C-C10CD358C284}"/>
              </a:ext>
            </a:extLst>
          </p:cNvPr>
          <p:cNvPicPr>
            <a:picLocks noChangeAspect="1"/>
          </p:cNvPicPr>
          <p:nvPr/>
        </p:nvPicPr>
        <p:blipFill>
          <a:blip r:embed="rId3"/>
          <a:stretch>
            <a:fillRect/>
          </a:stretch>
        </p:blipFill>
        <p:spPr>
          <a:xfrm>
            <a:off x="1660180" y="968992"/>
            <a:ext cx="5931141" cy="4174508"/>
          </a:xfrm>
          <a:prstGeom prst="rect">
            <a:avLst/>
          </a:prstGeom>
        </p:spPr>
      </p:pic>
      <p:sp>
        <p:nvSpPr>
          <p:cNvPr id="7" name="Google Shape;89;p13">
            <a:extLst>
              <a:ext uri="{FF2B5EF4-FFF2-40B4-BE49-F238E27FC236}">
                <a16:creationId xmlns:a16="http://schemas.microsoft.com/office/drawing/2014/main" id="{6B29C72B-5E22-CCB7-4798-D04A87226371}"/>
              </a:ext>
            </a:extLst>
          </p:cNvPr>
          <p:cNvSpPr txBox="1">
            <a:spLocks/>
          </p:cNvSpPr>
          <p:nvPr/>
        </p:nvSpPr>
        <p:spPr>
          <a:xfrm>
            <a:off x="4421875" y="1050602"/>
            <a:ext cx="3169446" cy="660156"/>
          </a:xfrm>
          <a:prstGeom prst="rect">
            <a:avLst/>
          </a:prstGeom>
          <a:solidFill>
            <a:schemeClr val="tx2"/>
          </a:solidFill>
          <a:ln>
            <a:solidFill>
              <a:schemeClr val="accent1"/>
            </a:solidFill>
          </a:ln>
        </p:spPr>
        <p:txBody>
          <a:bodyPr spcFirstLastPara="1" wrap="square" lIns="91425" tIns="91425" rIns="91425" bIns="91425" anchor="t" anchorCtr="0">
            <a:normAutofit fontScale="92500"/>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900" dirty="0">
                <a:solidFill>
                  <a:schemeClr val="bg2"/>
                </a:solidFill>
                <a:latin typeface="Raleway" pitchFamily="2" charset="0"/>
              </a:rPr>
              <a:t>By performing the appropriate transformations of variables, we can make a problem that is not a problem which is not linearly separable in the initial space. in the initial space.</a:t>
            </a:r>
          </a:p>
        </p:txBody>
      </p:sp>
      <p:sp>
        <p:nvSpPr>
          <p:cNvPr id="8" name="Google Shape;89;p13">
            <a:extLst>
              <a:ext uri="{FF2B5EF4-FFF2-40B4-BE49-F238E27FC236}">
                <a16:creationId xmlns:a16="http://schemas.microsoft.com/office/drawing/2014/main" id="{6837352C-7FD6-C9FC-4327-CA98253BFE36}"/>
              </a:ext>
            </a:extLst>
          </p:cNvPr>
          <p:cNvSpPr txBox="1">
            <a:spLocks/>
          </p:cNvSpPr>
          <p:nvPr/>
        </p:nvSpPr>
        <p:spPr>
          <a:xfrm>
            <a:off x="6141247" y="3541318"/>
            <a:ext cx="1945052" cy="1528825"/>
          </a:xfrm>
          <a:prstGeom prst="rect">
            <a:avLst/>
          </a:prstGeom>
          <a:solidFill>
            <a:schemeClr val="tx2"/>
          </a:solid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1100" dirty="0">
                <a:solidFill>
                  <a:schemeClr val="bg2"/>
                </a:solidFill>
                <a:latin typeface="Raleway" pitchFamily="2" charset="0"/>
              </a:rPr>
              <a:t>But multiplying "physically" the intermediate variables in the database is expensive, without being sure to get the right transformation.</a:t>
            </a:r>
          </a:p>
        </p:txBody>
      </p:sp>
    </p:spTree>
    <p:extLst>
      <p:ext uri="{BB962C8B-B14F-4D97-AF65-F5344CB8AC3E}">
        <p14:creationId xmlns:p14="http://schemas.microsoft.com/office/powerpoint/2010/main" val="40973213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3"/>
          <p:cNvSpPr txBox="1">
            <a:spLocks noGrp="1"/>
          </p:cNvSpPr>
          <p:nvPr>
            <p:ph type="ctrTitle"/>
          </p:nvPr>
        </p:nvSpPr>
        <p:spPr>
          <a:xfrm>
            <a:off x="225188" y="364364"/>
            <a:ext cx="8693624" cy="660156"/>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GB" sz="2200" dirty="0"/>
              <a:t>The "kernel" functions</a:t>
            </a:r>
            <a:br>
              <a:rPr lang="en-GB" sz="2200" dirty="0"/>
            </a:br>
            <a:r>
              <a:rPr lang="en-GB" sz="1600" dirty="0"/>
              <a:t>Applied to scalar products</a:t>
            </a:r>
            <a:endParaRPr lang="en-GB" sz="2000" dirty="0"/>
          </a:p>
        </p:txBody>
      </p:sp>
      <p:sp>
        <p:nvSpPr>
          <p:cNvPr id="11" name="Google Shape;89;p13">
            <a:extLst>
              <a:ext uri="{FF2B5EF4-FFF2-40B4-BE49-F238E27FC236}">
                <a16:creationId xmlns:a16="http://schemas.microsoft.com/office/drawing/2014/main" id="{BC4F913D-513F-69A8-2A67-2F2CAE1A3091}"/>
              </a:ext>
            </a:extLst>
          </p:cNvPr>
          <p:cNvSpPr txBox="1">
            <a:spLocks noGrp="1"/>
          </p:cNvSpPr>
          <p:nvPr>
            <p:ph type="subTitle" idx="1"/>
          </p:nvPr>
        </p:nvSpPr>
        <p:spPr>
          <a:xfrm>
            <a:off x="2240239" y="0"/>
            <a:ext cx="4549522" cy="484496"/>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GB" sz="1800" dirty="0"/>
              <a:t>Support Vector Machines (SVM)</a:t>
            </a:r>
          </a:p>
        </p:txBody>
      </p:sp>
      <p:pic>
        <p:nvPicPr>
          <p:cNvPr id="3" name="Picture 2" descr="Graphical user interface, text&#10;&#10;Description automatically generated">
            <a:extLst>
              <a:ext uri="{FF2B5EF4-FFF2-40B4-BE49-F238E27FC236}">
                <a16:creationId xmlns:a16="http://schemas.microsoft.com/office/drawing/2014/main" id="{8030F44D-62FD-52AF-94BB-05F2527F0EA5}"/>
              </a:ext>
            </a:extLst>
          </p:cNvPr>
          <p:cNvPicPr>
            <a:picLocks noChangeAspect="1"/>
          </p:cNvPicPr>
          <p:nvPr/>
        </p:nvPicPr>
        <p:blipFill>
          <a:blip r:embed="rId3"/>
          <a:stretch>
            <a:fillRect/>
          </a:stretch>
        </p:blipFill>
        <p:spPr>
          <a:xfrm>
            <a:off x="1787855" y="1039843"/>
            <a:ext cx="5812959" cy="4103657"/>
          </a:xfrm>
          <a:prstGeom prst="rect">
            <a:avLst/>
          </a:prstGeom>
        </p:spPr>
      </p:pic>
      <p:sp>
        <p:nvSpPr>
          <p:cNvPr id="4" name="Google Shape;89;p13">
            <a:extLst>
              <a:ext uri="{FF2B5EF4-FFF2-40B4-BE49-F238E27FC236}">
                <a16:creationId xmlns:a16="http://schemas.microsoft.com/office/drawing/2014/main" id="{7224C3F1-81B3-BDDD-8E65-4CB5D1E51DEE}"/>
              </a:ext>
            </a:extLst>
          </p:cNvPr>
          <p:cNvSpPr txBox="1">
            <a:spLocks/>
          </p:cNvSpPr>
          <p:nvPr/>
        </p:nvSpPr>
        <p:spPr>
          <a:xfrm>
            <a:off x="4421628" y="1098368"/>
            <a:ext cx="3016402" cy="825965"/>
          </a:xfrm>
          <a:prstGeom prst="rect">
            <a:avLst/>
          </a:prstGeom>
          <a:solidFill>
            <a:schemeClr val="tx2"/>
          </a:solidFill>
          <a:ln>
            <a:solidFill>
              <a:schemeClr val="accent1"/>
            </a:solidFill>
          </a:ln>
        </p:spPr>
        <p:txBody>
          <a:bodyPr spcFirstLastPara="1" wrap="square" lIns="91425" tIns="91425" rIns="91425" bIns="91425" anchor="t" anchorCtr="0">
            <a:normAutofit fontScale="92500" lnSpcReduction="20000"/>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1100" dirty="0">
                <a:solidFill>
                  <a:schemeClr val="bg2"/>
                </a:solidFill>
                <a:latin typeface="Raleway" pitchFamily="2" charset="0"/>
              </a:rPr>
              <a:t>The scalar product between the individual vectors plays an important role in the important place in the calculations (dual formulation). Now they can take advantage of the "kernel" functions</a:t>
            </a:r>
          </a:p>
        </p:txBody>
      </p:sp>
      <p:sp>
        <p:nvSpPr>
          <p:cNvPr id="5" name="Google Shape;89;p13">
            <a:extLst>
              <a:ext uri="{FF2B5EF4-FFF2-40B4-BE49-F238E27FC236}">
                <a16:creationId xmlns:a16="http://schemas.microsoft.com/office/drawing/2014/main" id="{54FD0099-22BE-2C68-BC57-9CE8184C278B}"/>
              </a:ext>
            </a:extLst>
          </p:cNvPr>
          <p:cNvSpPr txBox="1">
            <a:spLocks/>
          </p:cNvSpPr>
          <p:nvPr/>
        </p:nvSpPr>
        <p:spPr>
          <a:xfrm>
            <a:off x="1944559" y="2272077"/>
            <a:ext cx="1405965" cy="757726"/>
          </a:xfrm>
          <a:prstGeom prst="rect">
            <a:avLst/>
          </a:prstGeom>
          <a:solidFill>
            <a:schemeClr val="tx2"/>
          </a:solidFill>
          <a:ln>
            <a:noFill/>
          </a:ln>
        </p:spPr>
        <p:txBody>
          <a:bodyPr spcFirstLastPara="1" wrap="square" lIns="91425" tIns="91425" rIns="91425" bIns="91425" anchor="t" anchorCtr="0">
            <a:normAutofit fontScale="92500" lnSpcReduction="10000"/>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1100" dirty="0">
                <a:solidFill>
                  <a:schemeClr val="bg2"/>
                </a:solidFill>
                <a:latin typeface="Raleway" pitchFamily="2" charset="0"/>
              </a:rPr>
              <a:t>Let there be a transformation function Φ(x) of the initial variables</a:t>
            </a:r>
          </a:p>
        </p:txBody>
      </p:sp>
      <p:sp>
        <p:nvSpPr>
          <p:cNvPr id="9" name="Google Shape;89;p13">
            <a:extLst>
              <a:ext uri="{FF2B5EF4-FFF2-40B4-BE49-F238E27FC236}">
                <a16:creationId xmlns:a16="http://schemas.microsoft.com/office/drawing/2014/main" id="{78F7F7A9-A666-757D-D20F-5EEF04CE164A}"/>
              </a:ext>
            </a:extLst>
          </p:cNvPr>
          <p:cNvSpPr txBox="1">
            <a:spLocks/>
          </p:cNvSpPr>
          <p:nvPr/>
        </p:nvSpPr>
        <p:spPr>
          <a:xfrm>
            <a:off x="4421628" y="2135599"/>
            <a:ext cx="3016401" cy="894204"/>
          </a:xfrm>
          <a:prstGeom prst="rect">
            <a:avLst/>
          </a:prstGeom>
          <a:solidFill>
            <a:schemeClr val="tx2"/>
          </a:solid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1100" dirty="0">
                <a:solidFill>
                  <a:schemeClr val="bg2"/>
                </a:solidFill>
                <a:latin typeface="Raleway" pitchFamily="2" charset="0"/>
              </a:rPr>
              <a:t>With the dual formulation, to optimize the Lagrangian, we need to compute the scalar product matrix &lt;Φ(xi), Φ(xi')&gt; for each pair of individuals (i, i')</a:t>
            </a:r>
          </a:p>
        </p:txBody>
      </p:sp>
      <p:sp>
        <p:nvSpPr>
          <p:cNvPr id="10" name="Google Shape;89;p13">
            <a:extLst>
              <a:ext uri="{FF2B5EF4-FFF2-40B4-BE49-F238E27FC236}">
                <a16:creationId xmlns:a16="http://schemas.microsoft.com/office/drawing/2014/main" id="{0AACA12E-A21A-38A5-7318-A098F0F97EF7}"/>
              </a:ext>
            </a:extLst>
          </p:cNvPr>
          <p:cNvSpPr txBox="1">
            <a:spLocks/>
          </p:cNvSpPr>
          <p:nvPr/>
        </p:nvSpPr>
        <p:spPr>
          <a:xfrm>
            <a:off x="4421628" y="3015880"/>
            <a:ext cx="3016401" cy="518890"/>
          </a:xfrm>
          <a:prstGeom prst="rect">
            <a:avLst/>
          </a:prstGeom>
          <a:solidFill>
            <a:schemeClr val="tx2"/>
          </a:solidFill>
          <a:ln>
            <a:noFill/>
          </a:ln>
        </p:spPr>
        <p:txBody>
          <a:bodyPr spcFirstLastPara="1" wrap="square" lIns="91425" tIns="91425" rIns="91425" bIns="91425" anchor="t" anchorCtr="0">
            <a:normAutofit fontScale="85000" lnSpcReduction="20000"/>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1100" dirty="0">
                <a:latin typeface="Raleway" pitchFamily="2" charset="0"/>
              </a:rPr>
              <a:t>We have to manipulate 3 variables instead of 2, the calculations are more not to mention the storage of the additional variables.</a:t>
            </a:r>
          </a:p>
        </p:txBody>
      </p:sp>
      <p:sp>
        <p:nvSpPr>
          <p:cNvPr id="12" name="Google Shape;89;p13">
            <a:extLst>
              <a:ext uri="{FF2B5EF4-FFF2-40B4-BE49-F238E27FC236}">
                <a16:creationId xmlns:a16="http://schemas.microsoft.com/office/drawing/2014/main" id="{FCBBD6C1-2E26-BA5C-EED7-26C729D86DC3}"/>
              </a:ext>
            </a:extLst>
          </p:cNvPr>
          <p:cNvSpPr txBox="1">
            <a:spLocks/>
          </p:cNvSpPr>
          <p:nvPr/>
        </p:nvSpPr>
        <p:spPr>
          <a:xfrm>
            <a:off x="4455747" y="3773329"/>
            <a:ext cx="3016401" cy="641722"/>
          </a:xfrm>
          <a:prstGeom prst="rect">
            <a:avLst/>
          </a:prstGeom>
          <a:solidFill>
            <a:schemeClr val="tx2"/>
          </a:solidFill>
          <a:ln>
            <a:noFill/>
          </a:ln>
        </p:spPr>
        <p:txBody>
          <a:bodyPr spcFirstLastPara="1" wrap="square" lIns="91425" tIns="91425" rIns="91425" bIns="91425" anchor="t" anchorCtr="0">
            <a:normAutofit fontScale="85000" lnSpcReduction="10000"/>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1100" dirty="0">
                <a:solidFill>
                  <a:schemeClr val="bg2"/>
                </a:solidFill>
                <a:latin typeface="Raleway" pitchFamily="2" charset="0"/>
              </a:rPr>
              <a:t>The main consequence is that we compute simply the scalar product &lt;xi ,xi'&gt;, and we only transform only this result with the kernel function.</a:t>
            </a:r>
          </a:p>
        </p:txBody>
      </p:sp>
      <p:sp>
        <p:nvSpPr>
          <p:cNvPr id="13" name="Google Shape;89;p13">
            <a:extLst>
              <a:ext uri="{FF2B5EF4-FFF2-40B4-BE49-F238E27FC236}">
                <a16:creationId xmlns:a16="http://schemas.microsoft.com/office/drawing/2014/main" id="{46E801E3-9446-3C3F-4DA1-FF4E794B01A0}"/>
              </a:ext>
            </a:extLst>
          </p:cNvPr>
          <p:cNvSpPr txBox="1">
            <a:spLocks/>
          </p:cNvSpPr>
          <p:nvPr/>
        </p:nvSpPr>
        <p:spPr>
          <a:xfrm>
            <a:off x="4455747" y="4607410"/>
            <a:ext cx="3016401" cy="536089"/>
          </a:xfrm>
          <a:prstGeom prst="rect">
            <a:avLst/>
          </a:prstGeom>
          <a:solidFill>
            <a:schemeClr val="tx2"/>
          </a:solidFill>
          <a:ln>
            <a:noFill/>
          </a:ln>
        </p:spPr>
        <p:txBody>
          <a:bodyPr spcFirstLastPara="1" wrap="square" lIns="91425" tIns="91425" rIns="91425" bIns="91425" anchor="t" anchorCtr="0">
            <a:normAutofit fontScale="85000" lnSpcReduction="10000"/>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1100" dirty="0">
                <a:latin typeface="Raleway" pitchFamily="2" charset="0"/>
              </a:rPr>
              <a:t>We only manipulate the 2 initial variables for the calculations. But we are in a 3 dimensions space !</a:t>
            </a:r>
          </a:p>
        </p:txBody>
      </p:sp>
      <p:sp>
        <p:nvSpPr>
          <p:cNvPr id="14" name="Google Shape;89;p13">
            <a:extLst>
              <a:ext uri="{FF2B5EF4-FFF2-40B4-BE49-F238E27FC236}">
                <a16:creationId xmlns:a16="http://schemas.microsoft.com/office/drawing/2014/main" id="{837E2D72-0A65-3B65-CB8D-AF38C391A1AB}"/>
              </a:ext>
            </a:extLst>
          </p:cNvPr>
          <p:cNvSpPr txBox="1">
            <a:spLocks/>
          </p:cNvSpPr>
          <p:nvPr/>
        </p:nvSpPr>
        <p:spPr>
          <a:xfrm>
            <a:off x="1944559" y="3802192"/>
            <a:ext cx="1951877" cy="641722"/>
          </a:xfrm>
          <a:prstGeom prst="rect">
            <a:avLst/>
          </a:prstGeom>
          <a:solidFill>
            <a:schemeClr val="tx2"/>
          </a:solidFill>
          <a:ln>
            <a:noFill/>
          </a:ln>
        </p:spPr>
        <p:txBody>
          <a:bodyPr spcFirstLastPara="1" wrap="square" lIns="91425" tIns="91425" rIns="91425" bIns="91425" anchor="t" anchorCtr="0">
            <a:normAutofit lnSpcReduction="10000"/>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1100" dirty="0">
                <a:solidFill>
                  <a:schemeClr val="bg2"/>
                </a:solidFill>
                <a:latin typeface="Raleway" pitchFamily="2" charset="0"/>
              </a:rPr>
              <a:t>We can find a function K(.), called the kernel function, such that such that</a:t>
            </a:r>
          </a:p>
        </p:txBody>
      </p:sp>
    </p:spTree>
    <p:extLst>
      <p:ext uri="{BB962C8B-B14F-4D97-AF65-F5344CB8AC3E}">
        <p14:creationId xmlns:p14="http://schemas.microsoft.com/office/powerpoint/2010/main" val="37570049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3"/>
          <p:cNvSpPr txBox="1">
            <a:spLocks noGrp="1"/>
          </p:cNvSpPr>
          <p:nvPr>
            <p:ph type="ctrTitle"/>
          </p:nvPr>
        </p:nvSpPr>
        <p:spPr>
          <a:xfrm>
            <a:off x="225188" y="364364"/>
            <a:ext cx="8693624" cy="660156"/>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GB" sz="2200" dirty="0"/>
              <a:t>Polynomial core</a:t>
            </a:r>
            <a:br>
              <a:rPr lang="en-GB" sz="2200" dirty="0"/>
            </a:br>
            <a:r>
              <a:rPr lang="en-GB" sz="1600" dirty="0"/>
              <a:t>Examples</a:t>
            </a:r>
            <a:endParaRPr lang="en-GB" sz="2000" dirty="0"/>
          </a:p>
        </p:txBody>
      </p:sp>
      <p:sp>
        <p:nvSpPr>
          <p:cNvPr id="11" name="Google Shape;89;p13">
            <a:extLst>
              <a:ext uri="{FF2B5EF4-FFF2-40B4-BE49-F238E27FC236}">
                <a16:creationId xmlns:a16="http://schemas.microsoft.com/office/drawing/2014/main" id="{BC4F913D-513F-69A8-2A67-2F2CAE1A3091}"/>
              </a:ext>
            </a:extLst>
          </p:cNvPr>
          <p:cNvSpPr txBox="1">
            <a:spLocks noGrp="1"/>
          </p:cNvSpPr>
          <p:nvPr>
            <p:ph type="subTitle" idx="1"/>
          </p:nvPr>
        </p:nvSpPr>
        <p:spPr>
          <a:xfrm>
            <a:off x="2240239" y="0"/>
            <a:ext cx="4549522" cy="484496"/>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GB" sz="1800" dirty="0"/>
              <a:t>Support Vector Machines (SVM)</a:t>
            </a:r>
          </a:p>
        </p:txBody>
      </p:sp>
      <p:pic>
        <p:nvPicPr>
          <p:cNvPr id="6" name="Picture 5" descr="Text&#10;&#10;Description automatically generated">
            <a:extLst>
              <a:ext uri="{FF2B5EF4-FFF2-40B4-BE49-F238E27FC236}">
                <a16:creationId xmlns:a16="http://schemas.microsoft.com/office/drawing/2014/main" id="{6920C664-8693-47BF-1D33-E60B9FC696D7}"/>
              </a:ext>
            </a:extLst>
          </p:cNvPr>
          <p:cNvPicPr>
            <a:picLocks noChangeAspect="1"/>
          </p:cNvPicPr>
          <p:nvPr/>
        </p:nvPicPr>
        <p:blipFill>
          <a:blip r:embed="rId3"/>
          <a:stretch>
            <a:fillRect/>
          </a:stretch>
        </p:blipFill>
        <p:spPr>
          <a:xfrm>
            <a:off x="1842448" y="1055998"/>
            <a:ext cx="5678617" cy="4025595"/>
          </a:xfrm>
          <a:prstGeom prst="rect">
            <a:avLst/>
          </a:prstGeom>
        </p:spPr>
      </p:pic>
      <p:sp>
        <p:nvSpPr>
          <p:cNvPr id="7" name="Google Shape;89;p13">
            <a:extLst>
              <a:ext uri="{FF2B5EF4-FFF2-40B4-BE49-F238E27FC236}">
                <a16:creationId xmlns:a16="http://schemas.microsoft.com/office/drawing/2014/main" id="{AB72DF01-5AD3-EE2D-BD10-C4796B681D6F}"/>
              </a:ext>
            </a:extLst>
          </p:cNvPr>
          <p:cNvSpPr txBox="1">
            <a:spLocks/>
          </p:cNvSpPr>
          <p:nvPr/>
        </p:nvSpPr>
        <p:spPr>
          <a:xfrm>
            <a:off x="3705817" y="1073058"/>
            <a:ext cx="1678225" cy="641722"/>
          </a:xfrm>
          <a:prstGeom prst="rect">
            <a:avLst/>
          </a:prstGeom>
          <a:solidFill>
            <a:schemeClr val="tx2"/>
          </a:solidFill>
          <a:ln>
            <a:noFill/>
          </a:ln>
        </p:spPr>
        <p:txBody>
          <a:bodyPr spcFirstLastPara="1" wrap="square" lIns="91425" tIns="91425" rIns="91425" bIns="91425" anchor="t" anchorCtr="0">
            <a:normAutofit fontScale="85000" lnSpcReduction="20000"/>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1100" dirty="0">
                <a:solidFill>
                  <a:schemeClr val="bg2"/>
                </a:solidFill>
                <a:latin typeface="Raleway" pitchFamily="2" charset="0"/>
              </a:rPr>
              <a:t>Scalar product between two individuals (vectors) u and v whose here are the values</a:t>
            </a:r>
          </a:p>
        </p:txBody>
      </p:sp>
      <p:sp>
        <p:nvSpPr>
          <p:cNvPr id="8" name="Google Shape;89;p13">
            <a:extLst>
              <a:ext uri="{FF2B5EF4-FFF2-40B4-BE49-F238E27FC236}">
                <a16:creationId xmlns:a16="http://schemas.microsoft.com/office/drawing/2014/main" id="{A52D93E8-4EEC-0AB3-0D80-B4C4503893A8}"/>
              </a:ext>
            </a:extLst>
          </p:cNvPr>
          <p:cNvSpPr txBox="1">
            <a:spLocks/>
          </p:cNvSpPr>
          <p:nvPr/>
        </p:nvSpPr>
        <p:spPr>
          <a:xfrm>
            <a:off x="6244300" y="1930027"/>
            <a:ext cx="1678225" cy="1113423"/>
          </a:xfrm>
          <a:prstGeom prst="rect">
            <a:avLst/>
          </a:prstGeom>
          <a:solidFill>
            <a:schemeClr val="tx2"/>
          </a:solidFill>
          <a:ln>
            <a:noFill/>
          </a:ln>
        </p:spPr>
        <p:txBody>
          <a:bodyPr spcFirstLastPara="1" wrap="square" lIns="91425" tIns="91425" rIns="91425" bIns="91425" anchor="t" anchorCtr="0">
            <a:normAutofit lnSpcReduction="10000"/>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1100" dirty="0">
                <a:solidFill>
                  <a:schemeClr val="bg2"/>
                </a:solidFill>
                <a:latin typeface="Raleway" pitchFamily="2" charset="0"/>
              </a:rPr>
              <a:t>The results are equivalent. With K(.), we project into a larger space without having to explicitly form the variables.</a:t>
            </a:r>
          </a:p>
        </p:txBody>
      </p:sp>
      <p:sp>
        <p:nvSpPr>
          <p:cNvPr id="15" name="Google Shape;89;p13">
            <a:extLst>
              <a:ext uri="{FF2B5EF4-FFF2-40B4-BE49-F238E27FC236}">
                <a16:creationId xmlns:a16="http://schemas.microsoft.com/office/drawing/2014/main" id="{B1E11F6E-777A-3CD3-6D16-FF799C26774B}"/>
              </a:ext>
            </a:extLst>
          </p:cNvPr>
          <p:cNvSpPr txBox="1">
            <a:spLocks/>
          </p:cNvSpPr>
          <p:nvPr/>
        </p:nvSpPr>
        <p:spPr>
          <a:xfrm>
            <a:off x="4681756" y="4634555"/>
            <a:ext cx="2360489" cy="508945"/>
          </a:xfrm>
          <a:prstGeom prst="rect">
            <a:avLst/>
          </a:prstGeom>
          <a:solidFill>
            <a:schemeClr val="tx2"/>
          </a:solidFill>
          <a:ln>
            <a:noFill/>
          </a:ln>
        </p:spPr>
        <p:txBody>
          <a:bodyPr spcFirstLastPara="1" wrap="square" lIns="91425" tIns="91425" rIns="91425" bIns="91425" anchor="t" anchorCtr="0">
            <a:normAutofit fontScale="92500"/>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1100" dirty="0">
                <a:solidFill>
                  <a:schemeClr val="bg2"/>
                </a:solidFill>
                <a:latin typeface="Raleway" pitchFamily="2" charset="0"/>
              </a:rPr>
              <a:t>We can find a function K(.), called the kernel function, such that such that</a:t>
            </a:r>
          </a:p>
        </p:txBody>
      </p:sp>
      <p:sp>
        <p:nvSpPr>
          <p:cNvPr id="16" name="Google Shape;89;p13">
            <a:extLst>
              <a:ext uri="{FF2B5EF4-FFF2-40B4-BE49-F238E27FC236}">
                <a16:creationId xmlns:a16="http://schemas.microsoft.com/office/drawing/2014/main" id="{F571C58F-268E-0E1B-9A7C-DB258526B222}"/>
              </a:ext>
            </a:extLst>
          </p:cNvPr>
          <p:cNvSpPr txBox="1">
            <a:spLocks/>
          </p:cNvSpPr>
          <p:nvPr/>
        </p:nvSpPr>
        <p:spPr>
          <a:xfrm>
            <a:off x="1972676" y="4270191"/>
            <a:ext cx="1869170" cy="508945"/>
          </a:xfrm>
          <a:prstGeom prst="rect">
            <a:avLst/>
          </a:prstGeom>
          <a:solidFill>
            <a:schemeClr val="tx2"/>
          </a:solidFill>
          <a:ln>
            <a:noFill/>
          </a:ln>
        </p:spPr>
        <p:txBody>
          <a:bodyPr spcFirstLastPara="1" wrap="square" lIns="91425" tIns="91425" rIns="91425" bIns="91425" anchor="t" anchorCtr="0">
            <a:normAutofit lnSpcReduction="10000"/>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1100" dirty="0">
                <a:solidFill>
                  <a:schemeClr val="bg2"/>
                </a:solidFill>
                <a:latin typeface="Raleway" pitchFamily="2" charset="0"/>
              </a:rPr>
              <a:t>Kernel function</a:t>
            </a:r>
          </a:p>
          <a:p>
            <a:pPr marL="0" indent="0" algn="just"/>
            <a:r>
              <a:rPr lang="en-GB" sz="1100" dirty="0">
                <a:solidFill>
                  <a:schemeClr val="bg2"/>
                </a:solidFill>
                <a:latin typeface="Raleway" pitchFamily="2" charset="0"/>
              </a:rPr>
              <a:t>corresponding (2)</a:t>
            </a:r>
          </a:p>
        </p:txBody>
      </p:sp>
      <p:sp>
        <p:nvSpPr>
          <p:cNvPr id="17" name="Google Shape;89;p13">
            <a:extLst>
              <a:ext uri="{FF2B5EF4-FFF2-40B4-BE49-F238E27FC236}">
                <a16:creationId xmlns:a16="http://schemas.microsoft.com/office/drawing/2014/main" id="{CEF6B7C0-A87C-987B-9CB7-5C0D9F08AF49}"/>
              </a:ext>
            </a:extLst>
          </p:cNvPr>
          <p:cNvSpPr txBox="1">
            <a:spLocks/>
          </p:cNvSpPr>
          <p:nvPr/>
        </p:nvSpPr>
        <p:spPr>
          <a:xfrm>
            <a:off x="1972676" y="2738013"/>
            <a:ext cx="1678225" cy="508945"/>
          </a:xfrm>
          <a:prstGeom prst="rect">
            <a:avLst/>
          </a:prstGeom>
          <a:solidFill>
            <a:schemeClr val="tx2"/>
          </a:solidFill>
          <a:ln>
            <a:noFill/>
          </a:ln>
        </p:spPr>
        <p:txBody>
          <a:bodyPr spcFirstLastPara="1" wrap="square" lIns="91425" tIns="91425" rIns="91425" bIns="91425" anchor="t" anchorCtr="0">
            <a:normAutofit lnSpcReduction="10000"/>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1100" dirty="0">
                <a:solidFill>
                  <a:schemeClr val="bg2"/>
                </a:solidFill>
                <a:latin typeface="Raleway" pitchFamily="2" charset="0"/>
              </a:rPr>
              <a:t>Kernel function</a:t>
            </a:r>
          </a:p>
          <a:p>
            <a:pPr marL="0" indent="0" algn="just"/>
            <a:r>
              <a:rPr lang="en-GB" sz="1100" dirty="0">
                <a:solidFill>
                  <a:schemeClr val="bg2"/>
                </a:solidFill>
                <a:latin typeface="Raleway" pitchFamily="2" charset="0"/>
              </a:rPr>
              <a:t>corresponding (1)</a:t>
            </a:r>
          </a:p>
        </p:txBody>
      </p:sp>
      <p:sp>
        <p:nvSpPr>
          <p:cNvPr id="18" name="Google Shape;89;p13">
            <a:extLst>
              <a:ext uri="{FF2B5EF4-FFF2-40B4-BE49-F238E27FC236}">
                <a16:creationId xmlns:a16="http://schemas.microsoft.com/office/drawing/2014/main" id="{569EDC25-74D5-6EEA-E3A7-2FBE98F9DAE2}"/>
              </a:ext>
            </a:extLst>
          </p:cNvPr>
          <p:cNvSpPr txBox="1">
            <a:spLocks/>
          </p:cNvSpPr>
          <p:nvPr/>
        </p:nvSpPr>
        <p:spPr>
          <a:xfrm>
            <a:off x="1979500" y="1856096"/>
            <a:ext cx="1678225" cy="361665"/>
          </a:xfrm>
          <a:prstGeom prst="rect">
            <a:avLst/>
          </a:prstGeom>
          <a:solidFill>
            <a:schemeClr val="tx2"/>
          </a:solid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1100" dirty="0">
                <a:solidFill>
                  <a:schemeClr val="bg2"/>
                </a:solidFill>
                <a:latin typeface="Raleway" pitchFamily="2" charset="0"/>
              </a:rPr>
              <a:t>Transformation (1)</a:t>
            </a:r>
          </a:p>
        </p:txBody>
      </p:sp>
      <p:sp>
        <p:nvSpPr>
          <p:cNvPr id="19" name="Google Shape;89;p13">
            <a:extLst>
              <a:ext uri="{FF2B5EF4-FFF2-40B4-BE49-F238E27FC236}">
                <a16:creationId xmlns:a16="http://schemas.microsoft.com/office/drawing/2014/main" id="{C04D8D51-D960-C295-03E2-861E40419CC9}"/>
              </a:ext>
            </a:extLst>
          </p:cNvPr>
          <p:cNvSpPr txBox="1">
            <a:spLocks/>
          </p:cNvSpPr>
          <p:nvPr/>
        </p:nvSpPr>
        <p:spPr>
          <a:xfrm>
            <a:off x="1972675" y="3405116"/>
            <a:ext cx="1678225" cy="320709"/>
          </a:xfrm>
          <a:prstGeom prst="rect">
            <a:avLst/>
          </a:prstGeom>
          <a:solidFill>
            <a:schemeClr val="tx2"/>
          </a:solidFill>
          <a:ln>
            <a:noFill/>
          </a:ln>
        </p:spPr>
        <p:txBody>
          <a:bodyPr spcFirstLastPara="1" wrap="square" lIns="91425" tIns="91425" rIns="91425" bIns="91425" anchor="t" anchorCtr="0">
            <a:normAutofit fontScale="92500" lnSpcReduction="10000"/>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1100" dirty="0">
                <a:solidFill>
                  <a:schemeClr val="bg2"/>
                </a:solidFill>
                <a:latin typeface="Raleway" pitchFamily="2" charset="0"/>
              </a:rPr>
              <a:t>Transformation (2)</a:t>
            </a:r>
          </a:p>
        </p:txBody>
      </p:sp>
    </p:spTree>
    <p:extLst>
      <p:ext uri="{BB962C8B-B14F-4D97-AF65-F5344CB8AC3E}">
        <p14:creationId xmlns:p14="http://schemas.microsoft.com/office/powerpoint/2010/main" val="20659636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3"/>
          <p:cNvSpPr txBox="1">
            <a:spLocks noGrp="1"/>
          </p:cNvSpPr>
          <p:nvPr>
            <p:ph type="ctrTitle"/>
          </p:nvPr>
        </p:nvSpPr>
        <p:spPr>
          <a:xfrm>
            <a:off x="225188" y="364364"/>
            <a:ext cx="8693624" cy="660156"/>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GB" sz="2200" dirty="0"/>
              <a:t>Dual formulation</a:t>
            </a:r>
            <a:br>
              <a:rPr lang="en-GB" sz="2200" dirty="0"/>
            </a:br>
            <a:r>
              <a:rPr lang="en-GB" sz="1600" dirty="0"/>
              <a:t>Use of "core" functions (core functions)</a:t>
            </a:r>
            <a:endParaRPr lang="en-GB" sz="2000" dirty="0"/>
          </a:p>
        </p:txBody>
      </p:sp>
      <p:sp>
        <p:nvSpPr>
          <p:cNvPr id="11" name="Google Shape;89;p13">
            <a:extLst>
              <a:ext uri="{FF2B5EF4-FFF2-40B4-BE49-F238E27FC236}">
                <a16:creationId xmlns:a16="http://schemas.microsoft.com/office/drawing/2014/main" id="{BC4F913D-513F-69A8-2A67-2F2CAE1A3091}"/>
              </a:ext>
            </a:extLst>
          </p:cNvPr>
          <p:cNvSpPr txBox="1">
            <a:spLocks noGrp="1"/>
          </p:cNvSpPr>
          <p:nvPr>
            <p:ph type="subTitle" idx="1"/>
          </p:nvPr>
        </p:nvSpPr>
        <p:spPr>
          <a:xfrm>
            <a:off x="2240239" y="0"/>
            <a:ext cx="4549522" cy="484496"/>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GB" sz="1800" dirty="0"/>
              <a:t>Support Vector Machines (SVM)</a:t>
            </a:r>
          </a:p>
        </p:txBody>
      </p:sp>
      <p:pic>
        <p:nvPicPr>
          <p:cNvPr id="3" name="Picture 2" descr="Text&#10;&#10;Description automatically generated">
            <a:extLst>
              <a:ext uri="{FF2B5EF4-FFF2-40B4-BE49-F238E27FC236}">
                <a16:creationId xmlns:a16="http://schemas.microsoft.com/office/drawing/2014/main" id="{834CE804-3509-842B-25DA-178E9E042D50}"/>
              </a:ext>
            </a:extLst>
          </p:cNvPr>
          <p:cNvPicPr>
            <a:picLocks noChangeAspect="1"/>
          </p:cNvPicPr>
          <p:nvPr/>
        </p:nvPicPr>
        <p:blipFill>
          <a:blip r:embed="rId3"/>
          <a:stretch>
            <a:fillRect/>
          </a:stretch>
        </p:blipFill>
        <p:spPr>
          <a:xfrm>
            <a:off x="1599548" y="450567"/>
            <a:ext cx="6317859" cy="4393536"/>
          </a:xfrm>
          <a:prstGeom prst="rect">
            <a:avLst/>
          </a:prstGeom>
        </p:spPr>
      </p:pic>
      <p:sp>
        <p:nvSpPr>
          <p:cNvPr id="4" name="Google Shape;89;p13">
            <a:extLst>
              <a:ext uri="{FF2B5EF4-FFF2-40B4-BE49-F238E27FC236}">
                <a16:creationId xmlns:a16="http://schemas.microsoft.com/office/drawing/2014/main" id="{5A23B3C6-00E4-9E1F-CF40-C599BBF3F904}"/>
              </a:ext>
            </a:extLst>
          </p:cNvPr>
          <p:cNvSpPr txBox="1">
            <a:spLocks/>
          </p:cNvSpPr>
          <p:nvPr/>
        </p:nvSpPr>
        <p:spPr>
          <a:xfrm>
            <a:off x="1897264" y="1808435"/>
            <a:ext cx="1678225" cy="641722"/>
          </a:xfrm>
          <a:prstGeom prst="rect">
            <a:avLst/>
          </a:prstGeom>
          <a:solidFill>
            <a:schemeClr val="tx2"/>
          </a:solid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1100" dirty="0">
                <a:solidFill>
                  <a:schemeClr val="bg2"/>
                </a:solidFill>
                <a:latin typeface="Raleway" pitchFamily="2" charset="0"/>
              </a:rPr>
              <a:t>Dual formulation with "soft margin</a:t>
            </a:r>
          </a:p>
        </p:txBody>
      </p:sp>
      <p:sp>
        <p:nvSpPr>
          <p:cNvPr id="5" name="Google Shape;89;p13">
            <a:extLst>
              <a:ext uri="{FF2B5EF4-FFF2-40B4-BE49-F238E27FC236}">
                <a16:creationId xmlns:a16="http://schemas.microsoft.com/office/drawing/2014/main" id="{64D5FCA7-D55C-7CE1-E956-7030DD34DA82}"/>
              </a:ext>
            </a:extLst>
          </p:cNvPr>
          <p:cNvSpPr txBox="1">
            <a:spLocks/>
          </p:cNvSpPr>
          <p:nvPr/>
        </p:nvSpPr>
        <p:spPr>
          <a:xfrm>
            <a:off x="1999622" y="3377821"/>
            <a:ext cx="3834796" cy="928047"/>
          </a:xfrm>
          <a:prstGeom prst="rect">
            <a:avLst/>
          </a:prstGeom>
          <a:solidFill>
            <a:schemeClr val="tx2"/>
          </a:solidFill>
          <a:ln>
            <a:noFill/>
          </a:ln>
        </p:spPr>
        <p:txBody>
          <a:bodyPr spcFirstLastPara="1" wrap="square" lIns="91425" tIns="91425" rIns="91425" bIns="91425" anchor="t" anchorCtr="0">
            <a:normAutofit fontScale="92500"/>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1100" dirty="0">
                <a:solidFill>
                  <a:schemeClr val="bg2"/>
                </a:solidFill>
                <a:latin typeface="Raleway" pitchFamily="2" charset="0"/>
              </a:rPr>
              <a:t>It is no longer possible to obtain an explicit ranking function, it is absolutely necessary to go through the support points to rank the individuals, i.e., they must be stored (as well as their weights) for the deployment (see PMML)</a:t>
            </a:r>
          </a:p>
        </p:txBody>
      </p:sp>
      <p:sp>
        <p:nvSpPr>
          <p:cNvPr id="9" name="Google Shape;89;p13">
            <a:extLst>
              <a:ext uri="{FF2B5EF4-FFF2-40B4-BE49-F238E27FC236}">
                <a16:creationId xmlns:a16="http://schemas.microsoft.com/office/drawing/2014/main" id="{69903FB3-3159-533B-8C3D-F789515EB681}"/>
              </a:ext>
            </a:extLst>
          </p:cNvPr>
          <p:cNvSpPr txBox="1">
            <a:spLocks/>
          </p:cNvSpPr>
          <p:nvPr/>
        </p:nvSpPr>
        <p:spPr>
          <a:xfrm>
            <a:off x="1999622" y="4305868"/>
            <a:ext cx="4626366" cy="837632"/>
          </a:xfrm>
          <a:prstGeom prst="rect">
            <a:avLst/>
          </a:prstGeom>
          <a:solidFill>
            <a:schemeClr val="tx2"/>
          </a:solid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1100" dirty="0">
                <a:solidFill>
                  <a:schemeClr val="bg2"/>
                </a:solidFill>
                <a:latin typeface="Raleway" pitchFamily="2" charset="0"/>
              </a:rPr>
              <a:t>β0 can be obtained via realization of the Karush-KuhnTucker (KKT) condition, but using the kernel function always (see page 12 and following)</a:t>
            </a:r>
          </a:p>
        </p:txBody>
      </p:sp>
    </p:spTree>
    <p:extLst>
      <p:ext uri="{BB962C8B-B14F-4D97-AF65-F5344CB8AC3E}">
        <p14:creationId xmlns:p14="http://schemas.microsoft.com/office/powerpoint/2010/main" val="40092949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3"/>
          <p:cNvSpPr txBox="1">
            <a:spLocks noGrp="1"/>
          </p:cNvSpPr>
          <p:nvPr>
            <p:ph type="ctrTitle"/>
          </p:nvPr>
        </p:nvSpPr>
        <p:spPr>
          <a:xfrm>
            <a:off x="225188" y="364364"/>
            <a:ext cx="8693624" cy="660156"/>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GB" sz="2200" dirty="0"/>
              <a:t>Some core functions</a:t>
            </a:r>
            <a:br>
              <a:rPr lang="en-GB" sz="2200" dirty="0"/>
            </a:br>
            <a:r>
              <a:rPr lang="en-GB" sz="1600" dirty="0"/>
              <a:t>The most used in software (ex. Scikit-learn package for Python - SVC)</a:t>
            </a:r>
            <a:endParaRPr lang="en-GB" sz="2000" dirty="0"/>
          </a:p>
        </p:txBody>
      </p:sp>
      <p:sp>
        <p:nvSpPr>
          <p:cNvPr id="11" name="Google Shape;89;p13">
            <a:extLst>
              <a:ext uri="{FF2B5EF4-FFF2-40B4-BE49-F238E27FC236}">
                <a16:creationId xmlns:a16="http://schemas.microsoft.com/office/drawing/2014/main" id="{BC4F913D-513F-69A8-2A67-2F2CAE1A3091}"/>
              </a:ext>
            </a:extLst>
          </p:cNvPr>
          <p:cNvSpPr txBox="1">
            <a:spLocks noGrp="1"/>
          </p:cNvSpPr>
          <p:nvPr>
            <p:ph type="subTitle" idx="1"/>
          </p:nvPr>
        </p:nvSpPr>
        <p:spPr>
          <a:xfrm>
            <a:off x="2240239" y="0"/>
            <a:ext cx="4549522" cy="484496"/>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GB" sz="1800" dirty="0"/>
              <a:t>Support Vector Machines (SVM)</a:t>
            </a:r>
          </a:p>
        </p:txBody>
      </p:sp>
      <p:pic>
        <p:nvPicPr>
          <p:cNvPr id="6" name="Picture 5" descr="Text&#10;&#10;Description automatically generated">
            <a:extLst>
              <a:ext uri="{FF2B5EF4-FFF2-40B4-BE49-F238E27FC236}">
                <a16:creationId xmlns:a16="http://schemas.microsoft.com/office/drawing/2014/main" id="{4C249BA5-89D7-3473-0D3E-4D3E8FF4F7D3}"/>
              </a:ext>
            </a:extLst>
          </p:cNvPr>
          <p:cNvPicPr>
            <a:picLocks noChangeAspect="1"/>
          </p:cNvPicPr>
          <p:nvPr/>
        </p:nvPicPr>
        <p:blipFill>
          <a:blip r:embed="rId3"/>
          <a:stretch>
            <a:fillRect/>
          </a:stretch>
        </p:blipFill>
        <p:spPr>
          <a:xfrm>
            <a:off x="1690001" y="1023306"/>
            <a:ext cx="5763997" cy="4017729"/>
          </a:xfrm>
          <a:prstGeom prst="rect">
            <a:avLst/>
          </a:prstGeom>
        </p:spPr>
      </p:pic>
      <p:sp>
        <p:nvSpPr>
          <p:cNvPr id="7" name="Google Shape;89;p13">
            <a:extLst>
              <a:ext uri="{FF2B5EF4-FFF2-40B4-BE49-F238E27FC236}">
                <a16:creationId xmlns:a16="http://schemas.microsoft.com/office/drawing/2014/main" id="{173CD925-7E9F-EC67-E832-E4D6EE1AC3D2}"/>
              </a:ext>
            </a:extLst>
          </p:cNvPr>
          <p:cNvSpPr txBox="1">
            <a:spLocks/>
          </p:cNvSpPr>
          <p:nvPr/>
        </p:nvSpPr>
        <p:spPr>
          <a:xfrm>
            <a:off x="4879300" y="1023306"/>
            <a:ext cx="2811213" cy="660156"/>
          </a:xfrm>
          <a:prstGeom prst="rect">
            <a:avLst/>
          </a:prstGeom>
          <a:solidFill>
            <a:schemeClr val="tx2"/>
          </a:solidFill>
          <a:ln>
            <a:noFill/>
          </a:ln>
        </p:spPr>
        <p:txBody>
          <a:bodyPr spcFirstLastPara="1" wrap="square" lIns="91425" tIns="91425" rIns="91425" bIns="91425" anchor="t" anchorCtr="0">
            <a:normAutofit fontScale="92500"/>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1100" dirty="0">
                <a:solidFill>
                  <a:schemeClr val="bg2"/>
                </a:solidFill>
                <a:latin typeface="Raleway" pitchFamily="2" charset="0"/>
              </a:rPr>
              <a:t>The parameterization is the main issue when we want to implement them on our data. Without forgetting the ''cost parameter'' </a:t>
            </a:r>
            <a:r>
              <a:rPr lang="en-GB" sz="1100" b="1" dirty="0">
                <a:solidFill>
                  <a:srgbClr val="C00000"/>
                </a:solidFill>
                <a:latin typeface="Raleway" pitchFamily="2" charset="0"/>
              </a:rPr>
              <a:t>C</a:t>
            </a:r>
            <a:r>
              <a:rPr lang="en-GB" sz="1100" dirty="0">
                <a:solidFill>
                  <a:schemeClr val="bg2"/>
                </a:solidFill>
                <a:latin typeface="Raleway" pitchFamily="2" charset="0"/>
              </a:rPr>
              <a:t>.</a:t>
            </a:r>
          </a:p>
        </p:txBody>
      </p:sp>
      <p:sp>
        <p:nvSpPr>
          <p:cNvPr id="8" name="Google Shape;89;p13">
            <a:extLst>
              <a:ext uri="{FF2B5EF4-FFF2-40B4-BE49-F238E27FC236}">
                <a16:creationId xmlns:a16="http://schemas.microsoft.com/office/drawing/2014/main" id="{58681372-6AD2-C474-73EE-9B7A2FE58C0B}"/>
              </a:ext>
            </a:extLst>
          </p:cNvPr>
          <p:cNvSpPr txBox="1">
            <a:spLocks/>
          </p:cNvSpPr>
          <p:nvPr/>
        </p:nvSpPr>
        <p:spPr>
          <a:xfrm>
            <a:off x="5411562" y="1918142"/>
            <a:ext cx="2367661" cy="660156"/>
          </a:xfrm>
          <a:prstGeom prst="rect">
            <a:avLst/>
          </a:prstGeom>
          <a:solidFill>
            <a:schemeClr val="tx2"/>
          </a:solid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1100" dirty="0">
                <a:solidFill>
                  <a:schemeClr val="bg2"/>
                </a:solidFill>
                <a:latin typeface="Raleway" pitchFamily="2" charset="0"/>
              </a:rPr>
              <a:t>coef0 = 0 and degree = 1, we have the "linear kernel</a:t>
            </a:r>
          </a:p>
        </p:txBody>
      </p:sp>
      <p:sp>
        <p:nvSpPr>
          <p:cNvPr id="10" name="Google Shape;89;p13">
            <a:extLst>
              <a:ext uri="{FF2B5EF4-FFF2-40B4-BE49-F238E27FC236}">
                <a16:creationId xmlns:a16="http://schemas.microsoft.com/office/drawing/2014/main" id="{D435BB29-6F85-620A-5E82-8641BDE22465}"/>
              </a:ext>
            </a:extLst>
          </p:cNvPr>
          <p:cNvSpPr txBox="1">
            <a:spLocks/>
          </p:cNvSpPr>
          <p:nvPr/>
        </p:nvSpPr>
        <p:spPr>
          <a:xfrm>
            <a:off x="1849497" y="1993205"/>
            <a:ext cx="1378199" cy="660156"/>
          </a:xfrm>
          <a:prstGeom prst="rect">
            <a:avLst/>
          </a:prstGeom>
          <a:solidFill>
            <a:schemeClr val="tx2"/>
          </a:solid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1100" dirty="0">
                <a:solidFill>
                  <a:schemeClr val="bg2"/>
                </a:solidFill>
                <a:latin typeface="Raleway" pitchFamily="2" charset="0"/>
              </a:rPr>
              <a:t>Polynomial core</a:t>
            </a:r>
          </a:p>
        </p:txBody>
      </p:sp>
      <p:sp>
        <p:nvSpPr>
          <p:cNvPr id="12" name="Google Shape;89;p13">
            <a:extLst>
              <a:ext uri="{FF2B5EF4-FFF2-40B4-BE49-F238E27FC236}">
                <a16:creationId xmlns:a16="http://schemas.microsoft.com/office/drawing/2014/main" id="{84AFFC7A-5E19-1BC5-BAF7-8F93B610790D}"/>
              </a:ext>
            </a:extLst>
          </p:cNvPr>
          <p:cNvSpPr txBox="1">
            <a:spLocks/>
          </p:cNvSpPr>
          <p:nvPr/>
        </p:nvSpPr>
        <p:spPr>
          <a:xfrm>
            <a:off x="1849497" y="2885345"/>
            <a:ext cx="1262193" cy="660156"/>
          </a:xfrm>
          <a:prstGeom prst="rect">
            <a:avLst/>
          </a:prstGeom>
          <a:solidFill>
            <a:schemeClr val="tx2"/>
          </a:solid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1100" dirty="0">
                <a:solidFill>
                  <a:schemeClr val="bg2"/>
                </a:solidFill>
                <a:latin typeface="Raleway" pitchFamily="2" charset="0"/>
              </a:rPr>
              <a:t>RBF core (radial basis function)</a:t>
            </a:r>
          </a:p>
        </p:txBody>
      </p:sp>
      <p:sp>
        <p:nvSpPr>
          <p:cNvPr id="13" name="Google Shape;89;p13">
            <a:extLst>
              <a:ext uri="{FF2B5EF4-FFF2-40B4-BE49-F238E27FC236}">
                <a16:creationId xmlns:a16="http://schemas.microsoft.com/office/drawing/2014/main" id="{0745E346-9D12-3DAB-4ECE-FFF8DFE91916}"/>
              </a:ext>
            </a:extLst>
          </p:cNvPr>
          <p:cNvSpPr txBox="1">
            <a:spLocks/>
          </p:cNvSpPr>
          <p:nvPr/>
        </p:nvSpPr>
        <p:spPr>
          <a:xfrm>
            <a:off x="1849497" y="3777485"/>
            <a:ext cx="1453262" cy="610270"/>
          </a:xfrm>
          <a:prstGeom prst="rect">
            <a:avLst/>
          </a:prstGeom>
          <a:solidFill>
            <a:schemeClr val="tx2"/>
          </a:solid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1100" dirty="0">
                <a:solidFill>
                  <a:schemeClr val="bg2"/>
                </a:solidFill>
                <a:latin typeface="Raleway" pitchFamily="2" charset="0"/>
              </a:rPr>
              <a:t>Sigmoid core</a:t>
            </a:r>
          </a:p>
        </p:txBody>
      </p:sp>
      <p:sp>
        <p:nvSpPr>
          <p:cNvPr id="14" name="Google Shape;89;p13">
            <a:extLst>
              <a:ext uri="{FF2B5EF4-FFF2-40B4-BE49-F238E27FC236}">
                <a16:creationId xmlns:a16="http://schemas.microsoft.com/office/drawing/2014/main" id="{415D286E-E703-49A3-6684-D1A5A222B50A}"/>
              </a:ext>
            </a:extLst>
          </p:cNvPr>
          <p:cNvSpPr txBox="1">
            <a:spLocks/>
          </p:cNvSpPr>
          <p:nvPr/>
        </p:nvSpPr>
        <p:spPr>
          <a:xfrm>
            <a:off x="5206621" y="2649784"/>
            <a:ext cx="1683359" cy="822136"/>
          </a:xfrm>
          <a:prstGeom prst="rect">
            <a:avLst/>
          </a:prstGeom>
          <a:solidFill>
            <a:schemeClr val="tx2"/>
          </a:solidFill>
          <a:ln>
            <a:noFill/>
          </a:ln>
        </p:spPr>
        <p:txBody>
          <a:bodyPr spcFirstLastPara="1" wrap="square" lIns="91425" tIns="91425" rIns="91425" bIns="91425" anchor="t" anchorCtr="0">
            <a:normAutofit lnSpcReduction="10000"/>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1100" dirty="0">
                <a:solidFill>
                  <a:schemeClr val="bg2"/>
                </a:solidFill>
                <a:latin typeface="Raleway" pitchFamily="2" charset="0"/>
              </a:rPr>
              <a:t>If not specified, the tools choose by default (p : number of variables)</a:t>
            </a:r>
          </a:p>
        </p:txBody>
      </p:sp>
      <p:sp>
        <p:nvSpPr>
          <p:cNvPr id="15" name="Google Shape;89;p13">
            <a:extLst>
              <a:ext uri="{FF2B5EF4-FFF2-40B4-BE49-F238E27FC236}">
                <a16:creationId xmlns:a16="http://schemas.microsoft.com/office/drawing/2014/main" id="{8F89BB3A-D5D1-2FDA-CF7F-8E0B18DDF98A}"/>
              </a:ext>
            </a:extLst>
          </p:cNvPr>
          <p:cNvSpPr txBox="1">
            <a:spLocks/>
          </p:cNvSpPr>
          <p:nvPr/>
        </p:nvSpPr>
        <p:spPr>
          <a:xfrm>
            <a:off x="2427387" y="4321635"/>
            <a:ext cx="4819574" cy="790886"/>
          </a:xfrm>
          <a:prstGeom prst="rect">
            <a:avLst/>
          </a:prstGeom>
          <a:solidFill>
            <a:schemeClr val="tx2"/>
          </a:solid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1100" dirty="0">
                <a:solidFill>
                  <a:schemeClr val="accent5"/>
                </a:solidFill>
                <a:latin typeface="Raleway" pitchFamily="2" charset="0"/>
              </a:rPr>
              <a:t>There is some polysemy in the parameters, but they have been popularized by the famous LIBSVM library integrated in many data mining tools (Scikit-Learn for Python, e1071 for R, Tanagra, etc.)</a:t>
            </a:r>
          </a:p>
        </p:txBody>
      </p:sp>
    </p:spTree>
    <p:extLst>
      <p:ext uri="{BB962C8B-B14F-4D97-AF65-F5344CB8AC3E}">
        <p14:creationId xmlns:p14="http://schemas.microsoft.com/office/powerpoint/2010/main" val="20785608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3"/>
          <p:cNvSpPr txBox="1">
            <a:spLocks noGrp="1"/>
          </p:cNvSpPr>
          <p:nvPr>
            <p:ph type="ctrTitle"/>
          </p:nvPr>
        </p:nvSpPr>
        <p:spPr>
          <a:xfrm>
            <a:off x="726450" y="1215625"/>
            <a:ext cx="7688100" cy="906602"/>
          </a:xfrm>
          <a:prstGeom prst="rect">
            <a:avLst/>
          </a:prstGeom>
        </p:spPr>
        <p:txBody>
          <a:bodyPr spcFirstLastPara="1" wrap="square" lIns="91425" tIns="91425" rIns="91425" bIns="91425" anchor="t" anchorCtr="0">
            <a:normAutofit/>
          </a:bodyPr>
          <a:lstStyle/>
          <a:p>
            <a:pPr marL="0" lvl="0" indent="0" rtl="0">
              <a:spcBef>
                <a:spcPts val="0"/>
              </a:spcBef>
              <a:spcAft>
                <a:spcPts val="0"/>
              </a:spcAft>
              <a:buNone/>
            </a:pPr>
            <a:r>
              <a:rPr lang="en-GB" sz="2800" dirty="0"/>
              <a:t>SCORE STANDARDIZATION</a:t>
            </a:r>
          </a:p>
        </p:txBody>
      </p:sp>
      <p:sp>
        <p:nvSpPr>
          <p:cNvPr id="89" name="Google Shape;89;p13"/>
          <p:cNvSpPr txBox="1">
            <a:spLocks noGrp="1"/>
          </p:cNvSpPr>
          <p:nvPr>
            <p:ph type="subTitle" idx="1"/>
          </p:nvPr>
        </p:nvSpPr>
        <p:spPr>
          <a:xfrm>
            <a:off x="2581433" y="0"/>
            <a:ext cx="3867134" cy="7059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GB" sz="2000" dirty="0"/>
              <a:t>Support Vector Machines (SVM)</a:t>
            </a:r>
          </a:p>
        </p:txBody>
      </p:sp>
      <p:pic>
        <p:nvPicPr>
          <p:cNvPr id="90" name="Google Shape;90;p13"/>
          <p:cNvPicPr preferRelativeResize="0"/>
          <p:nvPr/>
        </p:nvPicPr>
        <p:blipFill>
          <a:blip r:embed="rId3">
            <a:alphaModFix/>
          </a:blip>
          <a:stretch>
            <a:fillRect/>
          </a:stretch>
        </p:blipFill>
        <p:spPr>
          <a:xfrm>
            <a:off x="7506269" y="543375"/>
            <a:ext cx="1501156" cy="1462845"/>
          </a:xfrm>
          <a:prstGeom prst="rect">
            <a:avLst/>
          </a:prstGeom>
          <a:noFill/>
          <a:ln>
            <a:noFill/>
          </a:ln>
        </p:spPr>
      </p:pic>
      <p:sp>
        <p:nvSpPr>
          <p:cNvPr id="3" name="Google Shape;89;p13">
            <a:extLst>
              <a:ext uri="{FF2B5EF4-FFF2-40B4-BE49-F238E27FC236}">
                <a16:creationId xmlns:a16="http://schemas.microsoft.com/office/drawing/2014/main" id="{9BB00167-5529-97C4-4AAF-70B809217D96}"/>
              </a:ext>
            </a:extLst>
          </p:cNvPr>
          <p:cNvSpPr txBox="1">
            <a:spLocks/>
          </p:cNvSpPr>
          <p:nvPr/>
        </p:nvSpPr>
        <p:spPr>
          <a:xfrm>
            <a:off x="726449" y="1778400"/>
            <a:ext cx="5722117" cy="1090333"/>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dirty="0">
                <a:solidFill>
                  <a:schemeClr val="bg2"/>
                </a:solidFill>
              </a:rPr>
              <a:t>Computation of class membership probabilities</a:t>
            </a:r>
          </a:p>
          <a:p>
            <a:pPr marL="0" indent="0" algn="just"/>
            <a:r>
              <a:rPr lang="en-GB" dirty="0">
                <a:solidFill>
                  <a:schemeClr val="bg2"/>
                </a:solidFill>
              </a:rPr>
              <a:t>Transform the SVM output into probabilities</a:t>
            </a:r>
            <a:endParaRPr lang="en-GB" sz="1400" dirty="0">
              <a:solidFill>
                <a:schemeClr val="bg2"/>
              </a:solidFill>
            </a:endParaRPr>
          </a:p>
        </p:txBody>
      </p:sp>
      <p:pic>
        <p:nvPicPr>
          <p:cNvPr id="5" name="Picture 4" descr="A picture containing text, queen, vector graphics, sign&#10;&#10;Description automatically generated">
            <a:extLst>
              <a:ext uri="{FF2B5EF4-FFF2-40B4-BE49-F238E27FC236}">
                <a16:creationId xmlns:a16="http://schemas.microsoft.com/office/drawing/2014/main" id="{2B583F5E-8841-C826-8431-F9437B6D0D96}"/>
              </a:ext>
            </a:extLst>
          </p:cNvPr>
          <p:cNvPicPr>
            <a:picLocks noChangeAspect="1"/>
          </p:cNvPicPr>
          <p:nvPr/>
        </p:nvPicPr>
        <p:blipFill>
          <a:blip r:embed="rId4"/>
          <a:stretch>
            <a:fillRect/>
          </a:stretch>
        </p:blipFill>
        <p:spPr>
          <a:xfrm rot="20221876">
            <a:off x="4373152" y="2356634"/>
            <a:ext cx="2253850" cy="2253850"/>
          </a:xfrm>
          <a:prstGeom prst="rect">
            <a:avLst/>
          </a:prstGeom>
        </p:spPr>
      </p:pic>
    </p:spTree>
    <p:extLst>
      <p:ext uri="{BB962C8B-B14F-4D97-AF65-F5344CB8AC3E}">
        <p14:creationId xmlns:p14="http://schemas.microsoft.com/office/powerpoint/2010/main" val="36031215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3"/>
          <p:cNvSpPr txBox="1">
            <a:spLocks noGrp="1"/>
          </p:cNvSpPr>
          <p:nvPr>
            <p:ph type="ctrTitle"/>
          </p:nvPr>
        </p:nvSpPr>
        <p:spPr>
          <a:xfrm>
            <a:off x="225188" y="364364"/>
            <a:ext cx="8693624" cy="660156"/>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GB" sz="2200" dirty="0"/>
              <a:t>Probabilities of belonging to the classes</a:t>
            </a:r>
            <a:br>
              <a:rPr lang="en-GB" sz="2200" dirty="0"/>
            </a:br>
            <a:r>
              <a:rPr lang="en-GB" sz="1600" dirty="0"/>
              <a:t>SVM output = first version of the scores (raw scores)</a:t>
            </a:r>
            <a:endParaRPr lang="en-GB" sz="2000" dirty="0"/>
          </a:p>
        </p:txBody>
      </p:sp>
      <p:sp>
        <p:nvSpPr>
          <p:cNvPr id="11" name="Google Shape;89;p13">
            <a:extLst>
              <a:ext uri="{FF2B5EF4-FFF2-40B4-BE49-F238E27FC236}">
                <a16:creationId xmlns:a16="http://schemas.microsoft.com/office/drawing/2014/main" id="{BC4F913D-513F-69A8-2A67-2F2CAE1A3091}"/>
              </a:ext>
            </a:extLst>
          </p:cNvPr>
          <p:cNvSpPr txBox="1">
            <a:spLocks noGrp="1"/>
          </p:cNvSpPr>
          <p:nvPr>
            <p:ph type="subTitle" idx="1"/>
          </p:nvPr>
        </p:nvSpPr>
        <p:spPr>
          <a:xfrm>
            <a:off x="2240239" y="0"/>
            <a:ext cx="4549522" cy="484496"/>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GB" sz="1800" dirty="0"/>
              <a:t>Support Vector Machines (SVM)</a:t>
            </a:r>
          </a:p>
        </p:txBody>
      </p:sp>
      <p:pic>
        <p:nvPicPr>
          <p:cNvPr id="3" name="Picture 2" descr="Text&#10;&#10;Description automatically generated">
            <a:extLst>
              <a:ext uri="{FF2B5EF4-FFF2-40B4-BE49-F238E27FC236}">
                <a16:creationId xmlns:a16="http://schemas.microsoft.com/office/drawing/2014/main" id="{2CD0528A-F966-3398-7F0C-23F0394054A6}"/>
              </a:ext>
            </a:extLst>
          </p:cNvPr>
          <p:cNvPicPr>
            <a:picLocks noChangeAspect="1"/>
          </p:cNvPicPr>
          <p:nvPr/>
        </p:nvPicPr>
        <p:blipFill>
          <a:blip r:embed="rId3"/>
          <a:stretch>
            <a:fillRect/>
          </a:stretch>
        </p:blipFill>
        <p:spPr>
          <a:xfrm>
            <a:off x="1637211" y="554085"/>
            <a:ext cx="5998712" cy="4493880"/>
          </a:xfrm>
          <a:prstGeom prst="rect">
            <a:avLst/>
          </a:prstGeom>
        </p:spPr>
      </p:pic>
      <p:sp>
        <p:nvSpPr>
          <p:cNvPr id="4" name="Google Shape;89;p13">
            <a:extLst>
              <a:ext uri="{FF2B5EF4-FFF2-40B4-BE49-F238E27FC236}">
                <a16:creationId xmlns:a16="http://schemas.microsoft.com/office/drawing/2014/main" id="{9085F66B-826E-C38A-108A-58D12F69C7F1}"/>
              </a:ext>
            </a:extLst>
          </p:cNvPr>
          <p:cNvSpPr txBox="1">
            <a:spLocks/>
          </p:cNvSpPr>
          <p:nvPr/>
        </p:nvSpPr>
        <p:spPr>
          <a:xfrm>
            <a:off x="1825354" y="1259906"/>
            <a:ext cx="2692055" cy="548422"/>
          </a:xfrm>
          <a:prstGeom prst="rect">
            <a:avLst/>
          </a:prstGeom>
          <a:solidFill>
            <a:schemeClr val="tx2"/>
          </a:solid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1100" dirty="0">
                <a:solidFill>
                  <a:schemeClr val="bg2"/>
                </a:solidFill>
                <a:latin typeface="Raleway" pitchFamily="2" charset="0"/>
              </a:rPr>
              <a:t>The output of the function f(x) allows to classify the individuals</a:t>
            </a:r>
          </a:p>
        </p:txBody>
      </p:sp>
      <p:sp>
        <p:nvSpPr>
          <p:cNvPr id="5" name="Google Shape;89;p13">
            <a:extLst>
              <a:ext uri="{FF2B5EF4-FFF2-40B4-BE49-F238E27FC236}">
                <a16:creationId xmlns:a16="http://schemas.microsoft.com/office/drawing/2014/main" id="{3284D300-294D-88E4-2E83-41338CF341F8}"/>
              </a:ext>
            </a:extLst>
          </p:cNvPr>
          <p:cNvSpPr txBox="1">
            <a:spLocks/>
          </p:cNvSpPr>
          <p:nvPr/>
        </p:nvSpPr>
        <p:spPr>
          <a:xfrm>
            <a:off x="3657600" y="1726443"/>
            <a:ext cx="2511189" cy="464024"/>
          </a:xfrm>
          <a:prstGeom prst="rect">
            <a:avLst/>
          </a:prstGeom>
          <a:solidFill>
            <a:srgbClr val="F7F7E1"/>
          </a:solidFill>
          <a:ln>
            <a:noFill/>
          </a:ln>
        </p:spPr>
        <p:txBody>
          <a:bodyPr spcFirstLastPara="1" wrap="square" lIns="91425" tIns="91425" rIns="91425" bIns="91425" anchor="t" anchorCtr="0">
            <a:normAutofit fontScale="92500" lnSpcReduction="10000"/>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1100" dirty="0">
                <a:solidFill>
                  <a:schemeClr val="bg2"/>
                </a:solidFill>
                <a:latin typeface="Raleway" pitchFamily="2" charset="0"/>
              </a:rPr>
              <a:t>Both points are classified as "positive", but one is more positive than the other!</a:t>
            </a:r>
          </a:p>
        </p:txBody>
      </p:sp>
      <p:sp>
        <p:nvSpPr>
          <p:cNvPr id="9" name="Google Shape;89;p13">
            <a:extLst>
              <a:ext uri="{FF2B5EF4-FFF2-40B4-BE49-F238E27FC236}">
                <a16:creationId xmlns:a16="http://schemas.microsoft.com/office/drawing/2014/main" id="{3C1CAF32-BD2D-E1AE-3811-3E9FDA1F11F8}"/>
              </a:ext>
            </a:extLst>
          </p:cNvPr>
          <p:cNvSpPr txBox="1">
            <a:spLocks/>
          </p:cNvSpPr>
          <p:nvPr/>
        </p:nvSpPr>
        <p:spPr>
          <a:xfrm>
            <a:off x="4722125" y="3944203"/>
            <a:ext cx="2913798" cy="1103761"/>
          </a:xfrm>
          <a:prstGeom prst="rect">
            <a:avLst/>
          </a:prstGeom>
          <a:solidFill>
            <a:srgbClr val="F7F7E1"/>
          </a:solid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1200" dirty="0">
                <a:solidFill>
                  <a:schemeClr val="bg2"/>
                </a:solidFill>
                <a:latin typeface="Raleway" pitchFamily="2" charset="0"/>
              </a:rPr>
              <a:t>But in many areas, we need a probability of belonging (e.g., interpretation , use of a cost matrix, comparison of outputs with other methods, etc.)</a:t>
            </a:r>
          </a:p>
        </p:txBody>
      </p:sp>
      <p:sp>
        <p:nvSpPr>
          <p:cNvPr id="16" name="Google Shape;89;p13">
            <a:extLst>
              <a:ext uri="{FF2B5EF4-FFF2-40B4-BE49-F238E27FC236}">
                <a16:creationId xmlns:a16="http://schemas.microsoft.com/office/drawing/2014/main" id="{695BE258-48AF-CFDC-E4A5-D9715900DE62}"/>
              </a:ext>
            </a:extLst>
          </p:cNvPr>
          <p:cNvSpPr txBox="1">
            <a:spLocks/>
          </p:cNvSpPr>
          <p:nvPr/>
        </p:nvSpPr>
        <p:spPr>
          <a:xfrm>
            <a:off x="1777587" y="2433612"/>
            <a:ext cx="2692055" cy="773611"/>
          </a:xfrm>
          <a:prstGeom prst="rect">
            <a:avLst/>
          </a:prstGeom>
          <a:solidFill>
            <a:schemeClr val="tx2"/>
          </a:solid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1100" dirty="0">
                <a:solidFill>
                  <a:schemeClr val="bg2"/>
                </a:solidFill>
                <a:latin typeface="Raleway" pitchFamily="2" charset="0"/>
              </a:rPr>
              <a:t>But we need an indication of indication of the degree of credibility of the answer</a:t>
            </a:r>
          </a:p>
        </p:txBody>
      </p:sp>
      <p:sp>
        <p:nvSpPr>
          <p:cNvPr id="17" name="Google Shape;89;p13">
            <a:extLst>
              <a:ext uri="{FF2B5EF4-FFF2-40B4-BE49-F238E27FC236}">
                <a16:creationId xmlns:a16="http://schemas.microsoft.com/office/drawing/2014/main" id="{DA3BAD9A-2018-3A9B-6CED-79B0429A9CF8}"/>
              </a:ext>
            </a:extLst>
          </p:cNvPr>
          <p:cNvSpPr txBox="1">
            <a:spLocks/>
          </p:cNvSpPr>
          <p:nvPr/>
        </p:nvSpPr>
        <p:spPr>
          <a:xfrm>
            <a:off x="1777587" y="3883594"/>
            <a:ext cx="2692055" cy="843200"/>
          </a:xfrm>
          <a:prstGeom prst="rect">
            <a:avLst/>
          </a:prstGeom>
          <a:solidFill>
            <a:schemeClr val="tx2"/>
          </a:solid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1100" dirty="0">
                <a:solidFill>
                  <a:schemeClr val="bg2"/>
                </a:solidFill>
                <a:latin typeface="Raleway" pitchFamily="2" charset="0"/>
              </a:rPr>
              <a:t>|f(x)| is already an indication. It allows to classify individuals according to their degree of positivity (e.g., scoring)</a:t>
            </a:r>
          </a:p>
        </p:txBody>
      </p:sp>
      <p:sp>
        <p:nvSpPr>
          <p:cNvPr id="18" name="Google Shape;89;p13">
            <a:extLst>
              <a:ext uri="{FF2B5EF4-FFF2-40B4-BE49-F238E27FC236}">
                <a16:creationId xmlns:a16="http://schemas.microsoft.com/office/drawing/2014/main" id="{CB33A000-25FC-870D-6638-67D6F2F001FE}"/>
              </a:ext>
            </a:extLst>
          </p:cNvPr>
          <p:cNvSpPr txBox="1">
            <a:spLocks/>
          </p:cNvSpPr>
          <p:nvPr/>
        </p:nvSpPr>
        <p:spPr>
          <a:xfrm>
            <a:off x="4695576" y="3521122"/>
            <a:ext cx="2811213" cy="402610"/>
          </a:xfrm>
          <a:prstGeom prst="rect">
            <a:avLst/>
          </a:prstGeom>
          <a:solidFill>
            <a:schemeClr val="tx2"/>
          </a:solidFill>
          <a:ln>
            <a:noFill/>
          </a:ln>
        </p:spPr>
        <p:txBody>
          <a:bodyPr spcFirstLastPara="1" wrap="square" lIns="91425" tIns="91425" rIns="91425" bIns="91425" anchor="t" anchorCtr="0">
            <a:normAutofit fontScale="92500" lnSpcReduction="20000"/>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1800" b="1" i="1" dirty="0">
                <a:solidFill>
                  <a:schemeClr val="accent5"/>
                </a:solidFill>
                <a:latin typeface="Raleway" pitchFamily="2" charset="0"/>
              </a:rPr>
              <a:t>BUT…</a:t>
            </a:r>
          </a:p>
        </p:txBody>
      </p:sp>
    </p:spTree>
    <p:extLst>
      <p:ext uri="{BB962C8B-B14F-4D97-AF65-F5344CB8AC3E}">
        <p14:creationId xmlns:p14="http://schemas.microsoft.com/office/powerpoint/2010/main" val="12129692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3"/>
          <p:cNvSpPr txBox="1">
            <a:spLocks noGrp="1"/>
          </p:cNvSpPr>
          <p:nvPr>
            <p:ph type="ctrTitle"/>
          </p:nvPr>
        </p:nvSpPr>
        <p:spPr>
          <a:xfrm>
            <a:off x="2524836" y="364364"/>
            <a:ext cx="4094328" cy="660156"/>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GB" sz="2400" dirty="0"/>
              <a:t>Binary discrimination</a:t>
            </a:r>
            <a:br>
              <a:rPr lang="en-GB" sz="2400" dirty="0"/>
            </a:br>
            <a:r>
              <a:rPr lang="en-GB" sz="1600" dirty="0"/>
              <a:t>Linearly separable problem</a:t>
            </a:r>
            <a:endParaRPr lang="en-GB" sz="2000" dirty="0"/>
          </a:p>
        </p:txBody>
      </p:sp>
      <p:sp>
        <p:nvSpPr>
          <p:cNvPr id="11" name="Google Shape;89;p13">
            <a:extLst>
              <a:ext uri="{FF2B5EF4-FFF2-40B4-BE49-F238E27FC236}">
                <a16:creationId xmlns:a16="http://schemas.microsoft.com/office/drawing/2014/main" id="{BC4F913D-513F-69A8-2A67-2F2CAE1A3091}"/>
              </a:ext>
            </a:extLst>
          </p:cNvPr>
          <p:cNvSpPr txBox="1">
            <a:spLocks noGrp="1"/>
          </p:cNvSpPr>
          <p:nvPr>
            <p:ph type="subTitle" idx="1"/>
          </p:nvPr>
        </p:nvSpPr>
        <p:spPr>
          <a:xfrm>
            <a:off x="2240239" y="0"/>
            <a:ext cx="4549522" cy="484496"/>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GB" sz="1800" dirty="0"/>
              <a:t>Support Vector Machines (SVM)</a:t>
            </a:r>
          </a:p>
        </p:txBody>
      </p:sp>
      <p:pic>
        <p:nvPicPr>
          <p:cNvPr id="6" name="Picture 5" descr="A picture containing diagram&#10;&#10;Description automatically generated">
            <a:extLst>
              <a:ext uri="{FF2B5EF4-FFF2-40B4-BE49-F238E27FC236}">
                <a16:creationId xmlns:a16="http://schemas.microsoft.com/office/drawing/2014/main" id="{8436247B-8DED-035E-6715-9A27F92A2B6E}"/>
              </a:ext>
            </a:extLst>
          </p:cNvPr>
          <p:cNvPicPr>
            <a:picLocks noChangeAspect="1"/>
          </p:cNvPicPr>
          <p:nvPr/>
        </p:nvPicPr>
        <p:blipFill>
          <a:blip r:embed="rId3"/>
          <a:stretch>
            <a:fillRect/>
          </a:stretch>
        </p:blipFill>
        <p:spPr>
          <a:xfrm>
            <a:off x="1835623" y="1024520"/>
            <a:ext cx="5855584" cy="4055902"/>
          </a:xfrm>
          <a:prstGeom prst="rect">
            <a:avLst/>
          </a:prstGeom>
        </p:spPr>
      </p:pic>
      <p:sp>
        <p:nvSpPr>
          <p:cNvPr id="12" name="Google Shape;89;p13">
            <a:extLst>
              <a:ext uri="{FF2B5EF4-FFF2-40B4-BE49-F238E27FC236}">
                <a16:creationId xmlns:a16="http://schemas.microsoft.com/office/drawing/2014/main" id="{79ACFEA9-594E-A351-A0EA-A13333972A85}"/>
              </a:ext>
            </a:extLst>
          </p:cNvPr>
          <p:cNvSpPr txBox="1">
            <a:spLocks/>
          </p:cNvSpPr>
          <p:nvPr/>
        </p:nvSpPr>
        <p:spPr>
          <a:xfrm>
            <a:off x="4180027" y="1024520"/>
            <a:ext cx="3511180" cy="540024"/>
          </a:xfrm>
          <a:prstGeom prst="rect">
            <a:avLst/>
          </a:prstGeom>
          <a:solidFill>
            <a:schemeClr val="tx2"/>
          </a:solidFill>
          <a:ln>
            <a:solidFill>
              <a:schemeClr val="accent1"/>
            </a:solidFill>
          </a:ln>
        </p:spPr>
        <p:txBody>
          <a:bodyPr spcFirstLastPara="1" wrap="square" lIns="91425" tIns="91425" rIns="91425" bIns="91425" anchor="t" anchorCtr="0">
            <a:normAutofit lnSpcReduction="10000"/>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1200" dirty="0">
                <a:solidFill>
                  <a:schemeClr val="bg2"/>
                </a:solidFill>
              </a:rPr>
              <a:t>Supervised learning: Y = f(x1, x2, ..., xp; β) in a binary setting i.e., Y {+, -} or Y {+1, -1}</a:t>
            </a:r>
            <a:endParaRPr lang="en-GB" sz="1100" dirty="0">
              <a:solidFill>
                <a:schemeClr val="bg2"/>
              </a:solidFill>
            </a:endParaRPr>
          </a:p>
        </p:txBody>
      </p:sp>
      <p:sp>
        <p:nvSpPr>
          <p:cNvPr id="13" name="Google Shape;89;p13">
            <a:extLst>
              <a:ext uri="{FF2B5EF4-FFF2-40B4-BE49-F238E27FC236}">
                <a16:creationId xmlns:a16="http://schemas.microsoft.com/office/drawing/2014/main" id="{32EB535B-8766-E641-0210-18894D06EBDA}"/>
              </a:ext>
            </a:extLst>
          </p:cNvPr>
          <p:cNvSpPr txBox="1">
            <a:spLocks/>
          </p:cNvSpPr>
          <p:nvPr/>
        </p:nvSpPr>
        <p:spPr>
          <a:xfrm>
            <a:off x="3975310" y="3594479"/>
            <a:ext cx="3667436" cy="622679"/>
          </a:xfrm>
          <a:prstGeom prst="rect">
            <a:avLst/>
          </a:prstGeom>
          <a:solidFill>
            <a:schemeClr val="tx2"/>
          </a:solidFill>
          <a:ln>
            <a:noFill/>
          </a:ln>
        </p:spPr>
        <p:txBody>
          <a:bodyPr spcFirstLastPara="1" wrap="square" lIns="91425" tIns="91425" rIns="91425" bIns="91425" anchor="t" anchorCtr="0">
            <a:normAutofit fontScale="77500" lnSpcReduction="20000"/>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dirty="0">
                <a:solidFill>
                  <a:schemeClr val="bg2"/>
                </a:solidFill>
              </a:rPr>
              <a:t>The objective is to find a linear separation allowing to distinguish the from the '-'. The classifier is presented as a linear combination of the variables.</a:t>
            </a:r>
            <a:endParaRPr lang="en-GB" sz="1400" dirty="0">
              <a:solidFill>
                <a:schemeClr val="bg2"/>
              </a:solidFill>
            </a:endParaRPr>
          </a:p>
        </p:txBody>
      </p:sp>
      <p:sp>
        <p:nvSpPr>
          <p:cNvPr id="14" name="Google Shape;89;p13">
            <a:extLst>
              <a:ext uri="{FF2B5EF4-FFF2-40B4-BE49-F238E27FC236}">
                <a16:creationId xmlns:a16="http://schemas.microsoft.com/office/drawing/2014/main" id="{8A8D2E2A-7EAD-3646-1CBD-330F5DA8B2E2}"/>
              </a:ext>
            </a:extLst>
          </p:cNvPr>
          <p:cNvSpPr txBox="1">
            <a:spLocks/>
          </p:cNvSpPr>
          <p:nvPr/>
        </p:nvSpPr>
        <p:spPr>
          <a:xfrm>
            <a:off x="2101754" y="4320222"/>
            <a:ext cx="2026693" cy="688506"/>
          </a:xfrm>
          <a:prstGeom prst="rect">
            <a:avLst/>
          </a:prstGeom>
          <a:solidFill>
            <a:schemeClr val="tx2"/>
          </a:solidFill>
          <a:ln>
            <a:noFill/>
          </a:ln>
        </p:spPr>
        <p:txBody>
          <a:bodyPr spcFirstLastPara="1" wrap="square" lIns="91425" tIns="91425" rIns="91425" bIns="91425" anchor="t" anchorCtr="0">
            <a:normAutofit fontScale="70000" lnSpcReduction="20000"/>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dirty="0">
                <a:solidFill>
                  <a:srgbClr val="9D9A12"/>
                </a:solidFill>
              </a:rPr>
              <a:t>β=(β1, β 2, ..., βp) together with β0 are the (p+1) parameters to be estimated.</a:t>
            </a:r>
            <a:endParaRPr lang="en-GB" sz="1400" dirty="0">
              <a:solidFill>
                <a:srgbClr val="9D9A12"/>
              </a:solidFill>
            </a:endParaRPr>
          </a:p>
        </p:txBody>
      </p:sp>
    </p:spTree>
    <p:extLst>
      <p:ext uri="{BB962C8B-B14F-4D97-AF65-F5344CB8AC3E}">
        <p14:creationId xmlns:p14="http://schemas.microsoft.com/office/powerpoint/2010/main" val="146830853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3"/>
          <p:cNvSpPr txBox="1">
            <a:spLocks noGrp="1"/>
          </p:cNvSpPr>
          <p:nvPr>
            <p:ph type="ctrTitle"/>
          </p:nvPr>
        </p:nvSpPr>
        <p:spPr>
          <a:xfrm>
            <a:off x="225188" y="364364"/>
            <a:ext cx="8693624" cy="660156"/>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GB" sz="2200" dirty="0"/>
              <a:t>Platt's method</a:t>
            </a:r>
            <a:br>
              <a:rPr lang="en-GB" sz="2200" dirty="0"/>
            </a:br>
            <a:r>
              <a:rPr lang="en-GB" sz="1600" dirty="0"/>
              <a:t>Maximum likelihood estimation</a:t>
            </a:r>
            <a:endParaRPr lang="en-GB" sz="2000" dirty="0"/>
          </a:p>
        </p:txBody>
      </p:sp>
      <p:sp>
        <p:nvSpPr>
          <p:cNvPr id="11" name="Google Shape;89;p13">
            <a:extLst>
              <a:ext uri="{FF2B5EF4-FFF2-40B4-BE49-F238E27FC236}">
                <a16:creationId xmlns:a16="http://schemas.microsoft.com/office/drawing/2014/main" id="{BC4F913D-513F-69A8-2A67-2F2CAE1A3091}"/>
              </a:ext>
            </a:extLst>
          </p:cNvPr>
          <p:cNvSpPr txBox="1">
            <a:spLocks noGrp="1"/>
          </p:cNvSpPr>
          <p:nvPr>
            <p:ph type="subTitle" idx="1"/>
          </p:nvPr>
        </p:nvSpPr>
        <p:spPr>
          <a:xfrm>
            <a:off x="2240239" y="0"/>
            <a:ext cx="4549522" cy="484496"/>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GB" sz="1800" dirty="0"/>
              <a:t>Support Vector Machines (SVM)</a:t>
            </a:r>
          </a:p>
        </p:txBody>
      </p:sp>
      <p:pic>
        <p:nvPicPr>
          <p:cNvPr id="6" name="Picture 5" descr="Graphical user interface&#10;&#10;Description automatically generated">
            <a:extLst>
              <a:ext uri="{FF2B5EF4-FFF2-40B4-BE49-F238E27FC236}">
                <a16:creationId xmlns:a16="http://schemas.microsoft.com/office/drawing/2014/main" id="{76068C9D-76AA-6F69-F35D-9408D30DE3CA}"/>
              </a:ext>
            </a:extLst>
          </p:cNvPr>
          <p:cNvPicPr>
            <a:picLocks noChangeAspect="1"/>
          </p:cNvPicPr>
          <p:nvPr/>
        </p:nvPicPr>
        <p:blipFill>
          <a:blip r:embed="rId3"/>
          <a:stretch>
            <a:fillRect/>
          </a:stretch>
        </p:blipFill>
        <p:spPr>
          <a:xfrm>
            <a:off x="1452823" y="554104"/>
            <a:ext cx="6238353" cy="4452918"/>
          </a:xfrm>
          <a:prstGeom prst="rect">
            <a:avLst/>
          </a:prstGeom>
        </p:spPr>
      </p:pic>
      <p:sp>
        <p:nvSpPr>
          <p:cNvPr id="7" name="Google Shape;89;p13">
            <a:extLst>
              <a:ext uri="{FF2B5EF4-FFF2-40B4-BE49-F238E27FC236}">
                <a16:creationId xmlns:a16="http://schemas.microsoft.com/office/drawing/2014/main" id="{9D64CA0A-C7E2-9C81-E6F6-81D327FFC936}"/>
              </a:ext>
            </a:extLst>
          </p:cNvPr>
          <p:cNvSpPr txBox="1">
            <a:spLocks/>
          </p:cNvSpPr>
          <p:nvPr/>
        </p:nvSpPr>
        <p:spPr>
          <a:xfrm>
            <a:off x="1673857" y="1434385"/>
            <a:ext cx="2692055" cy="797024"/>
          </a:xfrm>
          <a:prstGeom prst="rect">
            <a:avLst/>
          </a:prstGeom>
          <a:solidFill>
            <a:schemeClr val="tx2"/>
          </a:solid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1100" dirty="0">
                <a:solidFill>
                  <a:schemeClr val="bg2"/>
                </a:solidFill>
                <a:latin typeface="Raleway" pitchFamily="2" charset="0"/>
              </a:rPr>
              <a:t>We use a simple sigmoid function to map f(x) in the interval [0, 1]</a:t>
            </a:r>
          </a:p>
        </p:txBody>
      </p:sp>
      <p:sp>
        <p:nvSpPr>
          <p:cNvPr id="8" name="Google Shape;89;p13">
            <a:extLst>
              <a:ext uri="{FF2B5EF4-FFF2-40B4-BE49-F238E27FC236}">
                <a16:creationId xmlns:a16="http://schemas.microsoft.com/office/drawing/2014/main" id="{4F309FA9-6A85-A5F2-5642-095D0965C600}"/>
              </a:ext>
            </a:extLst>
          </p:cNvPr>
          <p:cNvSpPr txBox="1">
            <a:spLocks/>
          </p:cNvSpPr>
          <p:nvPr/>
        </p:nvSpPr>
        <p:spPr>
          <a:xfrm>
            <a:off x="1600167" y="3631674"/>
            <a:ext cx="2692055" cy="1042684"/>
          </a:xfrm>
          <a:prstGeom prst="rect">
            <a:avLst/>
          </a:prstGeom>
          <a:solidFill>
            <a:schemeClr val="tx2"/>
          </a:solid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endParaRPr lang="en-GB" sz="1050" dirty="0">
              <a:solidFill>
                <a:schemeClr val="bg2"/>
              </a:solidFill>
              <a:latin typeface="Raleway" pitchFamily="2" charset="0"/>
            </a:endParaRPr>
          </a:p>
          <a:p>
            <a:pPr marL="0" indent="0" algn="just"/>
            <a:r>
              <a:rPr lang="en-GB" sz="1050" dirty="0">
                <a:solidFill>
                  <a:schemeClr val="bg2"/>
                </a:solidFill>
                <a:latin typeface="Raleway" pitchFamily="2" charset="0"/>
              </a:rPr>
              <a:t>We can go further by using a parameterized expression and estimate the coefficients by maximum likelihood</a:t>
            </a:r>
          </a:p>
        </p:txBody>
      </p:sp>
      <p:sp>
        <p:nvSpPr>
          <p:cNvPr id="10" name="Google Shape;89;p13">
            <a:extLst>
              <a:ext uri="{FF2B5EF4-FFF2-40B4-BE49-F238E27FC236}">
                <a16:creationId xmlns:a16="http://schemas.microsoft.com/office/drawing/2014/main" id="{7381A4C6-EA9B-C3C4-A938-13167141B9F6}"/>
              </a:ext>
            </a:extLst>
          </p:cNvPr>
          <p:cNvSpPr txBox="1">
            <a:spLocks/>
          </p:cNvSpPr>
          <p:nvPr/>
        </p:nvSpPr>
        <p:spPr>
          <a:xfrm>
            <a:off x="4515000" y="4450541"/>
            <a:ext cx="3257400" cy="660156"/>
          </a:xfrm>
          <a:prstGeom prst="rect">
            <a:avLst/>
          </a:prstGeom>
          <a:solidFill>
            <a:schemeClr val="tx2"/>
          </a:solid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1100" dirty="0">
                <a:solidFill>
                  <a:schemeClr val="accent3"/>
                </a:solidFill>
                <a:latin typeface="Raleway" pitchFamily="2" charset="0"/>
              </a:rPr>
              <a:t>A logistic regression program will know very well how to estimate the values of ''a'' and ''b</a:t>
            </a:r>
          </a:p>
        </p:txBody>
      </p:sp>
    </p:spTree>
    <p:extLst>
      <p:ext uri="{BB962C8B-B14F-4D97-AF65-F5344CB8AC3E}">
        <p14:creationId xmlns:p14="http://schemas.microsoft.com/office/powerpoint/2010/main" val="8155503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3"/>
          <p:cNvSpPr txBox="1">
            <a:spLocks noGrp="1"/>
          </p:cNvSpPr>
          <p:nvPr>
            <p:ph type="ctrTitle"/>
          </p:nvPr>
        </p:nvSpPr>
        <p:spPr>
          <a:xfrm>
            <a:off x="225188" y="364364"/>
            <a:ext cx="8693624" cy="660156"/>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GB" sz="2200" dirty="0"/>
              <a:t>Platt's method</a:t>
            </a:r>
            <a:br>
              <a:rPr lang="en-GB" sz="2200" dirty="0"/>
            </a:br>
            <a:r>
              <a:rPr lang="en-GB" sz="1600" dirty="0"/>
              <a:t>An example</a:t>
            </a:r>
            <a:endParaRPr lang="en-GB" sz="2000" dirty="0"/>
          </a:p>
        </p:txBody>
      </p:sp>
      <p:sp>
        <p:nvSpPr>
          <p:cNvPr id="11" name="Google Shape;89;p13">
            <a:extLst>
              <a:ext uri="{FF2B5EF4-FFF2-40B4-BE49-F238E27FC236}">
                <a16:creationId xmlns:a16="http://schemas.microsoft.com/office/drawing/2014/main" id="{BC4F913D-513F-69A8-2A67-2F2CAE1A3091}"/>
              </a:ext>
            </a:extLst>
          </p:cNvPr>
          <p:cNvSpPr txBox="1">
            <a:spLocks noGrp="1"/>
          </p:cNvSpPr>
          <p:nvPr>
            <p:ph type="subTitle" idx="1"/>
          </p:nvPr>
        </p:nvSpPr>
        <p:spPr>
          <a:xfrm>
            <a:off x="2240239" y="0"/>
            <a:ext cx="4549522" cy="484496"/>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GB" sz="1800" dirty="0"/>
              <a:t>Support Vector Machines (SVM)</a:t>
            </a:r>
          </a:p>
        </p:txBody>
      </p:sp>
      <p:pic>
        <p:nvPicPr>
          <p:cNvPr id="3" name="Picture 2" descr="Graphical user interface&#10;&#10;Description automatically generated">
            <a:extLst>
              <a:ext uri="{FF2B5EF4-FFF2-40B4-BE49-F238E27FC236}">
                <a16:creationId xmlns:a16="http://schemas.microsoft.com/office/drawing/2014/main" id="{96AA8BB4-A06B-21A4-63B9-FF087D0B6614}"/>
              </a:ext>
            </a:extLst>
          </p:cNvPr>
          <p:cNvPicPr>
            <a:picLocks noChangeAspect="1"/>
          </p:cNvPicPr>
          <p:nvPr/>
        </p:nvPicPr>
        <p:blipFill>
          <a:blip r:embed="rId3"/>
          <a:stretch>
            <a:fillRect/>
          </a:stretch>
        </p:blipFill>
        <p:spPr>
          <a:xfrm>
            <a:off x="1880272" y="883008"/>
            <a:ext cx="6071297" cy="4297894"/>
          </a:xfrm>
          <a:prstGeom prst="rect">
            <a:avLst/>
          </a:prstGeom>
        </p:spPr>
      </p:pic>
      <p:sp>
        <p:nvSpPr>
          <p:cNvPr id="4" name="Google Shape;89;p13">
            <a:extLst>
              <a:ext uri="{FF2B5EF4-FFF2-40B4-BE49-F238E27FC236}">
                <a16:creationId xmlns:a16="http://schemas.microsoft.com/office/drawing/2014/main" id="{734BD0A2-B43C-8DF5-5FBE-FF8E990FB7F0}"/>
              </a:ext>
            </a:extLst>
          </p:cNvPr>
          <p:cNvSpPr txBox="1">
            <a:spLocks/>
          </p:cNvSpPr>
          <p:nvPr/>
        </p:nvSpPr>
        <p:spPr>
          <a:xfrm>
            <a:off x="5188156" y="904388"/>
            <a:ext cx="2502357" cy="638776"/>
          </a:xfrm>
          <a:prstGeom prst="rect">
            <a:avLst/>
          </a:prstGeom>
          <a:solidFill>
            <a:schemeClr val="tx2"/>
          </a:solid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1100" dirty="0">
                <a:solidFill>
                  <a:schemeClr val="bg2"/>
                </a:solidFill>
                <a:latin typeface="Raleway" pitchFamily="2" charset="0"/>
              </a:rPr>
              <a:t>Let's go back to our very first example (Page 9) </a:t>
            </a:r>
          </a:p>
        </p:txBody>
      </p:sp>
      <p:sp>
        <p:nvSpPr>
          <p:cNvPr id="5" name="Google Shape;89;p13">
            <a:extLst>
              <a:ext uri="{FF2B5EF4-FFF2-40B4-BE49-F238E27FC236}">
                <a16:creationId xmlns:a16="http://schemas.microsoft.com/office/drawing/2014/main" id="{08D1FE00-5C7C-C82B-F143-D2002F2B4A70}"/>
              </a:ext>
            </a:extLst>
          </p:cNvPr>
          <p:cNvSpPr txBox="1">
            <a:spLocks/>
          </p:cNvSpPr>
          <p:nvPr/>
        </p:nvSpPr>
        <p:spPr>
          <a:xfrm>
            <a:off x="1930756" y="3936611"/>
            <a:ext cx="2584244" cy="842525"/>
          </a:xfrm>
          <a:prstGeom prst="rect">
            <a:avLst/>
          </a:prstGeom>
          <a:solidFill>
            <a:schemeClr val="tx2"/>
          </a:solid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1100" dirty="0">
                <a:solidFill>
                  <a:schemeClr val="bg2"/>
                </a:solidFill>
                <a:latin typeface="Raleway" pitchFamily="2" charset="0"/>
              </a:rPr>
              <a:t>The probabilities are consistent with the position of the point and its distance from the border.</a:t>
            </a:r>
          </a:p>
        </p:txBody>
      </p:sp>
    </p:spTree>
    <p:extLst>
      <p:ext uri="{BB962C8B-B14F-4D97-AF65-F5344CB8AC3E}">
        <p14:creationId xmlns:p14="http://schemas.microsoft.com/office/powerpoint/2010/main" val="332501308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3"/>
          <p:cNvSpPr txBox="1">
            <a:spLocks noGrp="1"/>
          </p:cNvSpPr>
          <p:nvPr>
            <p:ph type="ctrTitle"/>
          </p:nvPr>
        </p:nvSpPr>
        <p:spPr>
          <a:xfrm>
            <a:off x="225188" y="364364"/>
            <a:ext cx="8693624" cy="660156"/>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GB" sz="2200" dirty="0"/>
              <a:t>External methods</a:t>
            </a:r>
            <a:br>
              <a:rPr lang="en-GB" sz="2200" dirty="0"/>
            </a:br>
            <a:r>
              <a:rPr lang="en-GB" sz="1600" dirty="0"/>
              <a:t>Filtering and wrapper</a:t>
            </a:r>
            <a:endParaRPr lang="en-GB" sz="2000" dirty="0"/>
          </a:p>
        </p:txBody>
      </p:sp>
      <p:sp>
        <p:nvSpPr>
          <p:cNvPr id="11" name="Google Shape;89;p13">
            <a:extLst>
              <a:ext uri="{FF2B5EF4-FFF2-40B4-BE49-F238E27FC236}">
                <a16:creationId xmlns:a16="http://schemas.microsoft.com/office/drawing/2014/main" id="{BC4F913D-513F-69A8-2A67-2F2CAE1A3091}"/>
              </a:ext>
            </a:extLst>
          </p:cNvPr>
          <p:cNvSpPr txBox="1">
            <a:spLocks noGrp="1"/>
          </p:cNvSpPr>
          <p:nvPr>
            <p:ph type="subTitle" idx="1"/>
          </p:nvPr>
        </p:nvSpPr>
        <p:spPr>
          <a:xfrm>
            <a:off x="2240239" y="0"/>
            <a:ext cx="4549522" cy="484496"/>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GB" sz="1800" dirty="0"/>
              <a:t>Support Vector Machines (SVM)</a:t>
            </a:r>
          </a:p>
        </p:txBody>
      </p:sp>
      <p:pic>
        <p:nvPicPr>
          <p:cNvPr id="6" name="Picture 5" descr="Text&#10;&#10;Description automatically generated">
            <a:extLst>
              <a:ext uri="{FF2B5EF4-FFF2-40B4-BE49-F238E27FC236}">
                <a16:creationId xmlns:a16="http://schemas.microsoft.com/office/drawing/2014/main" id="{C356C557-9AB0-5728-DD01-C1B96E4111C5}"/>
              </a:ext>
            </a:extLst>
          </p:cNvPr>
          <p:cNvPicPr>
            <a:picLocks noChangeAspect="1"/>
          </p:cNvPicPr>
          <p:nvPr/>
        </p:nvPicPr>
        <p:blipFill>
          <a:blip r:embed="rId3"/>
          <a:stretch>
            <a:fillRect/>
          </a:stretch>
        </p:blipFill>
        <p:spPr>
          <a:xfrm>
            <a:off x="1676534" y="1024520"/>
            <a:ext cx="6246125" cy="4216134"/>
          </a:xfrm>
          <a:prstGeom prst="rect">
            <a:avLst/>
          </a:prstGeom>
        </p:spPr>
      </p:pic>
      <p:sp>
        <p:nvSpPr>
          <p:cNvPr id="7" name="Google Shape;89;p13">
            <a:extLst>
              <a:ext uri="{FF2B5EF4-FFF2-40B4-BE49-F238E27FC236}">
                <a16:creationId xmlns:a16="http://schemas.microsoft.com/office/drawing/2014/main" id="{31B7A1CC-ECD1-B094-096D-C266B553B5A6}"/>
              </a:ext>
            </a:extLst>
          </p:cNvPr>
          <p:cNvSpPr txBox="1">
            <a:spLocks/>
          </p:cNvSpPr>
          <p:nvPr/>
        </p:nvSpPr>
        <p:spPr>
          <a:xfrm>
            <a:off x="3978321" y="1055453"/>
            <a:ext cx="3391469" cy="629224"/>
          </a:xfrm>
          <a:prstGeom prst="rect">
            <a:avLst/>
          </a:prstGeom>
          <a:solidFill>
            <a:schemeClr val="tx2"/>
          </a:solidFill>
          <a:ln>
            <a:solidFill>
              <a:schemeClr val="accent5"/>
            </a:solid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1100" dirty="0">
                <a:solidFill>
                  <a:schemeClr val="bg2"/>
                </a:solidFill>
                <a:latin typeface="Raleway" pitchFamily="2" charset="0"/>
              </a:rPr>
              <a:t>Selection techniques that are not directly related to the learning method</a:t>
            </a:r>
          </a:p>
        </p:txBody>
      </p:sp>
      <p:sp>
        <p:nvSpPr>
          <p:cNvPr id="8" name="Google Shape;89;p13">
            <a:extLst>
              <a:ext uri="{FF2B5EF4-FFF2-40B4-BE49-F238E27FC236}">
                <a16:creationId xmlns:a16="http://schemas.microsoft.com/office/drawing/2014/main" id="{3D48EE7B-0603-4423-F8C9-5047F3F77AA4}"/>
              </a:ext>
            </a:extLst>
          </p:cNvPr>
          <p:cNvSpPr txBox="1">
            <a:spLocks/>
          </p:cNvSpPr>
          <p:nvPr/>
        </p:nvSpPr>
        <p:spPr>
          <a:xfrm>
            <a:off x="3098041" y="1976676"/>
            <a:ext cx="2668137" cy="1203252"/>
          </a:xfrm>
          <a:prstGeom prst="rect">
            <a:avLst/>
          </a:prstGeom>
          <a:solidFill>
            <a:schemeClr val="tx2"/>
          </a:solid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1100" dirty="0">
                <a:solidFill>
                  <a:schemeClr val="bg2"/>
                </a:solidFill>
                <a:latin typeface="Raleway" pitchFamily="2" charset="0"/>
              </a:rPr>
              <a:t>The selection is done upstream, before and independently of the learning method used afterwards. Often based on the notion of "correlation" in the in a broad sense.</a:t>
            </a:r>
          </a:p>
        </p:txBody>
      </p:sp>
      <p:sp>
        <p:nvSpPr>
          <p:cNvPr id="9" name="Google Shape;89;p13">
            <a:extLst>
              <a:ext uri="{FF2B5EF4-FFF2-40B4-BE49-F238E27FC236}">
                <a16:creationId xmlns:a16="http://schemas.microsoft.com/office/drawing/2014/main" id="{2D981658-2918-6C7C-55FC-9066381EE10A}"/>
              </a:ext>
            </a:extLst>
          </p:cNvPr>
          <p:cNvSpPr txBox="1">
            <a:spLocks/>
          </p:cNvSpPr>
          <p:nvPr/>
        </p:nvSpPr>
        <p:spPr>
          <a:xfrm>
            <a:off x="3098041" y="3608665"/>
            <a:ext cx="2668137" cy="1203252"/>
          </a:xfrm>
          <a:prstGeom prst="rect">
            <a:avLst/>
          </a:prstGeom>
          <a:solidFill>
            <a:schemeClr val="tx2"/>
          </a:solid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1100" dirty="0">
                <a:solidFill>
                  <a:schemeClr val="bg2"/>
                </a:solidFill>
                <a:latin typeface="Raleway" pitchFamily="2" charset="0"/>
              </a:rPr>
              <a:t>The probabilities are consistent with the position of the point and its distance from the border.</a:t>
            </a:r>
          </a:p>
        </p:txBody>
      </p:sp>
      <p:sp>
        <p:nvSpPr>
          <p:cNvPr id="10" name="Google Shape;89;p13">
            <a:extLst>
              <a:ext uri="{FF2B5EF4-FFF2-40B4-BE49-F238E27FC236}">
                <a16:creationId xmlns:a16="http://schemas.microsoft.com/office/drawing/2014/main" id="{D2FB6EA6-0BDA-FC3E-0E87-F377627A8A33}"/>
              </a:ext>
            </a:extLst>
          </p:cNvPr>
          <p:cNvSpPr txBox="1">
            <a:spLocks/>
          </p:cNvSpPr>
          <p:nvPr/>
        </p:nvSpPr>
        <p:spPr>
          <a:xfrm>
            <a:off x="6005016" y="1963028"/>
            <a:ext cx="2067636" cy="890116"/>
          </a:xfrm>
          <a:prstGeom prst="rect">
            <a:avLst/>
          </a:prstGeom>
          <a:solidFill>
            <a:schemeClr val="tx2"/>
          </a:solidFill>
          <a:ln>
            <a:noFill/>
          </a:ln>
        </p:spPr>
        <p:txBody>
          <a:bodyPr spcFirstLastPara="1" wrap="square" lIns="91425" tIns="91425" rIns="91425" bIns="91425" anchor="t" anchorCtr="0">
            <a:normAutofit fontScale="85000" lnSpcReduction="10000"/>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1100" b="1" dirty="0">
                <a:latin typeface="Raleway" pitchFamily="2" charset="0"/>
              </a:rPr>
              <a:t>Advantages: </a:t>
            </a:r>
            <a:r>
              <a:rPr lang="en-GB" sz="1100" dirty="0">
                <a:latin typeface="Raleway" pitchFamily="2" charset="0"/>
              </a:rPr>
              <a:t>Speed, genericity. </a:t>
            </a:r>
            <a:r>
              <a:rPr lang="en-GB" sz="1100" b="1" dirty="0">
                <a:latin typeface="Raleway" pitchFamily="2" charset="0"/>
              </a:rPr>
              <a:t>Disadvantages: </a:t>
            </a:r>
            <a:r>
              <a:rPr lang="en-GB" sz="1100" dirty="0">
                <a:latin typeface="Raleway" pitchFamily="2" charset="0"/>
              </a:rPr>
              <a:t>Not related to the characteristics of the method, nothing to say that the variables thus selected will be the best. </a:t>
            </a:r>
          </a:p>
        </p:txBody>
      </p:sp>
      <p:sp>
        <p:nvSpPr>
          <p:cNvPr id="12" name="Google Shape;89;p13">
            <a:extLst>
              <a:ext uri="{FF2B5EF4-FFF2-40B4-BE49-F238E27FC236}">
                <a16:creationId xmlns:a16="http://schemas.microsoft.com/office/drawing/2014/main" id="{3A582CC3-3EC1-CB88-AAB3-84AA233D1990}"/>
              </a:ext>
            </a:extLst>
          </p:cNvPr>
          <p:cNvSpPr txBox="1">
            <a:spLocks/>
          </p:cNvSpPr>
          <p:nvPr/>
        </p:nvSpPr>
        <p:spPr>
          <a:xfrm>
            <a:off x="5955910" y="3574951"/>
            <a:ext cx="2150326" cy="1297300"/>
          </a:xfrm>
          <a:prstGeom prst="rect">
            <a:avLst/>
          </a:prstGeom>
          <a:solidFill>
            <a:schemeClr val="tx2"/>
          </a:solid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900" b="1" dirty="0">
                <a:latin typeface="Raleway" pitchFamily="2" charset="0"/>
              </a:rPr>
              <a:t>Advantage: </a:t>
            </a:r>
            <a:r>
              <a:rPr lang="en-GB" sz="900" dirty="0">
                <a:latin typeface="Raleway" pitchFamily="2" charset="0"/>
              </a:rPr>
              <a:t>linked to a performance .</a:t>
            </a:r>
          </a:p>
          <a:p>
            <a:pPr marL="0" indent="0" algn="just"/>
            <a:r>
              <a:rPr lang="en-GB" sz="900" b="1" dirty="0">
                <a:latin typeface="Raleway" pitchFamily="2" charset="0"/>
              </a:rPr>
              <a:t>Disadvantages: </a:t>
            </a:r>
            <a:r>
              <a:rPr lang="en-GB" sz="900" dirty="0">
                <a:latin typeface="Raleway" pitchFamily="2" charset="0"/>
              </a:rPr>
              <a:t>Computationally cumbersome danger of overlearning ; not connected with the intrinsic characteristics of the method (e.g., max of the margin for SVMs). </a:t>
            </a:r>
          </a:p>
        </p:txBody>
      </p:sp>
      <p:sp>
        <p:nvSpPr>
          <p:cNvPr id="13" name="Google Shape;89;p13">
            <a:extLst>
              <a:ext uri="{FF2B5EF4-FFF2-40B4-BE49-F238E27FC236}">
                <a16:creationId xmlns:a16="http://schemas.microsoft.com/office/drawing/2014/main" id="{C97B1B68-E686-D302-99EC-8091C9F98238}"/>
              </a:ext>
            </a:extLst>
          </p:cNvPr>
          <p:cNvSpPr txBox="1">
            <a:spLocks/>
          </p:cNvSpPr>
          <p:nvPr/>
        </p:nvSpPr>
        <p:spPr>
          <a:xfrm>
            <a:off x="1767786" y="2013305"/>
            <a:ext cx="1229368" cy="853487"/>
          </a:xfrm>
          <a:prstGeom prst="rect">
            <a:avLst/>
          </a:prstGeom>
          <a:solidFill>
            <a:schemeClr val="tx2"/>
          </a:solid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ctr"/>
            <a:r>
              <a:rPr lang="en-GB" sz="1200" b="1" dirty="0">
                <a:solidFill>
                  <a:schemeClr val="accent5"/>
                </a:solidFill>
                <a:latin typeface="Raleway" pitchFamily="2" charset="0"/>
              </a:rPr>
              <a:t>Filtering method</a:t>
            </a:r>
          </a:p>
        </p:txBody>
      </p:sp>
      <p:sp>
        <p:nvSpPr>
          <p:cNvPr id="14" name="Google Shape;89;p13">
            <a:extLst>
              <a:ext uri="{FF2B5EF4-FFF2-40B4-BE49-F238E27FC236}">
                <a16:creationId xmlns:a16="http://schemas.microsoft.com/office/drawing/2014/main" id="{4B307DF1-1649-F251-B106-B96EE723F6FD}"/>
              </a:ext>
            </a:extLst>
          </p:cNvPr>
          <p:cNvSpPr txBox="1">
            <a:spLocks/>
          </p:cNvSpPr>
          <p:nvPr/>
        </p:nvSpPr>
        <p:spPr>
          <a:xfrm>
            <a:off x="1860111" y="3608665"/>
            <a:ext cx="1137043" cy="853487"/>
          </a:xfrm>
          <a:prstGeom prst="rect">
            <a:avLst/>
          </a:prstGeom>
          <a:solidFill>
            <a:schemeClr val="tx2"/>
          </a:solid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ctr"/>
            <a:r>
              <a:rPr lang="en-GB" sz="1200" b="1" dirty="0">
                <a:solidFill>
                  <a:schemeClr val="accent5"/>
                </a:solidFill>
                <a:latin typeface="Raleway" pitchFamily="2" charset="0"/>
              </a:rPr>
              <a:t>"wrapper" method</a:t>
            </a:r>
          </a:p>
        </p:txBody>
      </p:sp>
    </p:spTree>
    <p:extLst>
      <p:ext uri="{BB962C8B-B14F-4D97-AF65-F5344CB8AC3E}">
        <p14:creationId xmlns:p14="http://schemas.microsoft.com/office/powerpoint/2010/main" val="364017806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3"/>
          <p:cNvSpPr txBox="1">
            <a:spLocks noGrp="1"/>
          </p:cNvSpPr>
          <p:nvPr>
            <p:ph type="ctrTitle"/>
          </p:nvPr>
        </p:nvSpPr>
        <p:spPr>
          <a:xfrm>
            <a:off x="225188" y="364364"/>
            <a:ext cx="8693624" cy="660156"/>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GB" sz="2200" dirty="0"/>
              <a:t>Internal method (integrated, embedded)</a:t>
            </a:r>
            <a:br>
              <a:rPr lang="en-GB" sz="2200" dirty="0"/>
            </a:br>
            <a:r>
              <a:rPr lang="en-GB" sz="1600" dirty="0"/>
              <a:t>Margin maximization criterion</a:t>
            </a:r>
            <a:endParaRPr lang="en-GB" sz="2000" dirty="0"/>
          </a:p>
        </p:txBody>
      </p:sp>
      <p:sp>
        <p:nvSpPr>
          <p:cNvPr id="11" name="Google Shape;89;p13">
            <a:extLst>
              <a:ext uri="{FF2B5EF4-FFF2-40B4-BE49-F238E27FC236}">
                <a16:creationId xmlns:a16="http://schemas.microsoft.com/office/drawing/2014/main" id="{BC4F913D-513F-69A8-2A67-2F2CAE1A3091}"/>
              </a:ext>
            </a:extLst>
          </p:cNvPr>
          <p:cNvSpPr txBox="1">
            <a:spLocks noGrp="1"/>
          </p:cNvSpPr>
          <p:nvPr>
            <p:ph type="subTitle" idx="1"/>
          </p:nvPr>
        </p:nvSpPr>
        <p:spPr>
          <a:xfrm>
            <a:off x="2240239" y="0"/>
            <a:ext cx="4549522" cy="484496"/>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GB" sz="1800" dirty="0"/>
              <a:t>Support Vector Machines (SVM)</a:t>
            </a:r>
          </a:p>
        </p:txBody>
      </p:sp>
      <p:pic>
        <p:nvPicPr>
          <p:cNvPr id="3" name="Picture 2" descr="Text&#10;&#10;Description automatically generated">
            <a:extLst>
              <a:ext uri="{FF2B5EF4-FFF2-40B4-BE49-F238E27FC236}">
                <a16:creationId xmlns:a16="http://schemas.microsoft.com/office/drawing/2014/main" id="{8DC3E6A0-415F-64DA-564C-4AA924AE5DDA}"/>
              </a:ext>
            </a:extLst>
          </p:cNvPr>
          <p:cNvPicPr>
            <a:picLocks noChangeAspect="1"/>
          </p:cNvPicPr>
          <p:nvPr/>
        </p:nvPicPr>
        <p:blipFill>
          <a:blip r:embed="rId3"/>
          <a:stretch>
            <a:fillRect/>
          </a:stretch>
        </p:blipFill>
        <p:spPr>
          <a:xfrm>
            <a:off x="1774209" y="1024520"/>
            <a:ext cx="5920224" cy="4127433"/>
          </a:xfrm>
          <a:prstGeom prst="rect">
            <a:avLst/>
          </a:prstGeom>
        </p:spPr>
      </p:pic>
      <p:sp>
        <p:nvSpPr>
          <p:cNvPr id="4" name="Google Shape;89;p13">
            <a:extLst>
              <a:ext uri="{FF2B5EF4-FFF2-40B4-BE49-F238E27FC236}">
                <a16:creationId xmlns:a16="http://schemas.microsoft.com/office/drawing/2014/main" id="{2A0C4040-EE01-CCF0-D926-784B6728D729}"/>
              </a:ext>
            </a:extLst>
          </p:cNvPr>
          <p:cNvSpPr txBox="1">
            <a:spLocks/>
          </p:cNvSpPr>
          <p:nvPr/>
        </p:nvSpPr>
        <p:spPr>
          <a:xfrm>
            <a:off x="5165678" y="1031343"/>
            <a:ext cx="2528755" cy="660157"/>
          </a:xfrm>
          <a:prstGeom prst="rect">
            <a:avLst/>
          </a:prstGeom>
          <a:solidFill>
            <a:schemeClr val="tx2"/>
          </a:solidFill>
          <a:ln>
            <a:solidFill>
              <a:schemeClr val="accent5"/>
            </a:solidFill>
          </a:ln>
        </p:spPr>
        <p:txBody>
          <a:bodyPr spcFirstLastPara="1" wrap="square" lIns="91425" tIns="91425" rIns="91425" bIns="91425" anchor="t" anchorCtr="0">
            <a:normAutofit lnSpcReduction="10000"/>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1100" dirty="0">
                <a:solidFill>
                  <a:schemeClr val="bg2"/>
                </a:solidFill>
                <a:latin typeface="Raleway" pitchFamily="2" charset="0"/>
              </a:rPr>
              <a:t>2 key axes: measure the contribution of a variable , build an algorithm around this criterion</a:t>
            </a:r>
          </a:p>
        </p:txBody>
      </p:sp>
      <p:sp>
        <p:nvSpPr>
          <p:cNvPr id="5" name="Google Shape;89;p13">
            <a:extLst>
              <a:ext uri="{FF2B5EF4-FFF2-40B4-BE49-F238E27FC236}">
                <a16:creationId xmlns:a16="http://schemas.microsoft.com/office/drawing/2014/main" id="{B0787DCA-BDB5-C18E-9EBE-250D8A330EEA}"/>
              </a:ext>
            </a:extLst>
          </p:cNvPr>
          <p:cNvSpPr txBox="1">
            <a:spLocks/>
          </p:cNvSpPr>
          <p:nvPr/>
        </p:nvSpPr>
        <p:spPr>
          <a:xfrm>
            <a:off x="5233915" y="1698323"/>
            <a:ext cx="2668137" cy="430728"/>
          </a:xfrm>
          <a:prstGeom prst="rect">
            <a:avLst/>
          </a:prstGeom>
          <a:solidFill>
            <a:schemeClr val="tx2"/>
          </a:solidFill>
          <a:ln>
            <a:noFill/>
          </a:ln>
        </p:spPr>
        <p:txBody>
          <a:bodyPr spcFirstLastPara="1" wrap="square" lIns="91425" tIns="91425" rIns="91425" bIns="91425" anchor="t" anchorCtr="0">
            <a:normAutofit fontScale="92500" lnSpcReduction="20000"/>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1100" dirty="0">
                <a:solidFill>
                  <a:schemeClr val="bg2"/>
                </a:solidFill>
                <a:latin typeface="Raleway" pitchFamily="2" charset="0"/>
              </a:rPr>
              <a:t>The variable x</a:t>
            </a:r>
            <a:r>
              <a:rPr lang="en-GB" sz="900" dirty="0">
                <a:solidFill>
                  <a:schemeClr val="bg2"/>
                </a:solidFill>
                <a:latin typeface="Raleway" pitchFamily="2" charset="0"/>
              </a:rPr>
              <a:t>j</a:t>
            </a:r>
            <a:r>
              <a:rPr lang="en-GB" sz="1100" dirty="0">
                <a:solidFill>
                  <a:schemeClr val="bg2"/>
                </a:solidFill>
                <a:latin typeface="Raleway" pitchFamily="2" charset="0"/>
              </a:rPr>
              <a:t> is deactivated by setting its value to zero its value</a:t>
            </a:r>
          </a:p>
        </p:txBody>
      </p:sp>
      <p:sp>
        <p:nvSpPr>
          <p:cNvPr id="15" name="Google Shape;89;p13">
            <a:extLst>
              <a:ext uri="{FF2B5EF4-FFF2-40B4-BE49-F238E27FC236}">
                <a16:creationId xmlns:a16="http://schemas.microsoft.com/office/drawing/2014/main" id="{C1F294BD-60AF-5D6E-24A2-7B66C119C894}"/>
              </a:ext>
            </a:extLst>
          </p:cNvPr>
          <p:cNvSpPr txBox="1">
            <a:spLocks/>
          </p:cNvSpPr>
          <p:nvPr/>
        </p:nvSpPr>
        <p:spPr>
          <a:xfrm>
            <a:off x="3821371" y="2571779"/>
            <a:ext cx="4333166" cy="430728"/>
          </a:xfrm>
          <a:prstGeom prst="rect">
            <a:avLst/>
          </a:prstGeom>
          <a:solidFill>
            <a:schemeClr val="tx2"/>
          </a:solid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900" dirty="0">
                <a:solidFill>
                  <a:schemeClr val="accent3"/>
                </a:solidFill>
                <a:latin typeface="Raleway" pitchFamily="2" charset="0"/>
                <a:sym typeface="Wingdings" panose="05000000000000000000" pitchFamily="2" charset="2"/>
              </a:rPr>
              <a:t></a:t>
            </a:r>
            <a:r>
              <a:rPr lang="en-GB" sz="900" dirty="0">
                <a:solidFill>
                  <a:schemeClr val="accent3"/>
                </a:solidFill>
                <a:latin typeface="Raleway" pitchFamily="2" charset="0"/>
              </a:rPr>
              <a:t> For a linear kernel, this is equivalent to testing the nullity of the coefficient βj</a:t>
            </a:r>
          </a:p>
        </p:txBody>
      </p:sp>
      <p:sp>
        <p:nvSpPr>
          <p:cNvPr id="16" name="Google Shape;89;p13">
            <a:extLst>
              <a:ext uri="{FF2B5EF4-FFF2-40B4-BE49-F238E27FC236}">
                <a16:creationId xmlns:a16="http://schemas.microsoft.com/office/drawing/2014/main" id="{9ADC29A3-2B0A-4B6A-46E0-73BE1A20EC39}"/>
              </a:ext>
            </a:extLst>
          </p:cNvPr>
          <p:cNvSpPr txBox="1">
            <a:spLocks/>
          </p:cNvSpPr>
          <p:nvPr/>
        </p:nvSpPr>
        <p:spPr>
          <a:xfrm>
            <a:off x="3548415" y="3267815"/>
            <a:ext cx="4146018" cy="1003934"/>
          </a:xfrm>
          <a:prstGeom prst="rect">
            <a:avLst/>
          </a:prstGeom>
          <a:solidFill>
            <a:schemeClr val="tx2"/>
          </a:solidFill>
          <a:ln>
            <a:solidFill>
              <a:schemeClr val="tx1"/>
            </a:solidFill>
          </a:ln>
        </p:spPr>
        <p:txBody>
          <a:bodyPr spcFirstLastPara="1" wrap="square" lIns="91425" tIns="91425" rIns="91425" bIns="91425" anchor="t" anchorCtr="0">
            <a:normAutofit fontScale="85000" lnSpcReduction="10000"/>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1100" dirty="0">
                <a:solidFill>
                  <a:schemeClr val="bg2"/>
                </a:solidFill>
                <a:latin typeface="Raleway" pitchFamily="2" charset="0"/>
              </a:rPr>
              <a:t>1. Compute 0, the initial margin with all variables</a:t>
            </a:r>
          </a:p>
          <a:p>
            <a:pPr marL="0" indent="0" algn="just"/>
            <a:r>
              <a:rPr lang="en-GB" sz="1100" dirty="0">
                <a:solidFill>
                  <a:schemeClr val="bg2"/>
                </a:solidFill>
                <a:latin typeface="Raleway" pitchFamily="2" charset="0"/>
              </a:rPr>
              <a:t>2. Find j* such that Δ(j*)||β||2 is minimum, set it aside</a:t>
            </a:r>
          </a:p>
          <a:p>
            <a:pPr marL="0" indent="0" algn="just"/>
            <a:r>
              <a:rPr lang="en-GB" sz="1100" dirty="0">
                <a:solidFill>
                  <a:schemeClr val="bg2"/>
                </a:solidFill>
                <a:latin typeface="Raleway" pitchFamily="2" charset="0"/>
              </a:rPr>
              <a:t>3. Rerun learning without xj*, compute the new margin</a:t>
            </a:r>
          </a:p>
          <a:p>
            <a:pPr marL="0" indent="0" algn="just"/>
            <a:endParaRPr lang="en-GB" sz="1100" dirty="0">
              <a:solidFill>
                <a:schemeClr val="bg2"/>
              </a:solidFill>
              <a:latin typeface="Raleway" pitchFamily="2" charset="0"/>
            </a:endParaRPr>
          </a:p>
          <a:p>
            <a:pPr marL="0" indent="0" algn="just"/>
            <a:r>
              <a:rPr lang="en-GB" sz="1100" dirty="0">
                <a:solidFill>
                  <a:schemeClr val="bg2"/>
                </a:solidFill>
                <a:latin typeface="Raleway" pitchFamily="2" charset="0"/>
              </a:rPr>
              <a:t>4.          If                 then remove xj* from the base, do 𝛿0=𝛿 and return to</a:t>
            </a:r>
          </a:p>
          <a:p>
            <a:pPr marL="0" indent="0" algn="just"/>
            <a:r>
              <a:rPr lang="en-GB" sz="1100" dirty="0">
                <a:solidFill>
                  <a:schemeClr val="bg2"/>
                </a:solidFill>
                <a:latin typeface="Raleway" pitchFamily="2" charset="0"/>
              </a:rPr>
              <a:t>             Otherwise stop the algorithm.</a:t>
            </a:r>
          </a:p>
        </p:txBody>
      </p:sp>
      <p:sp>
        <p:nvSpPr>
          <p:cNvPr id="17" name="Google Shape;89;p13">
            <a:extLst>
              <a:ext uri="{FF2B5EF4-FFF2-40B4-BE49-F238E27FC236}">
                <a16:creationId xmlns:a16="http://schemas.microsoft.com/office/drawing/2014/main" id="{5A12E028-F780-D9DC-A9CC-5F16714ADCC8}"/>
              </a:ext>
            </a:extLst>
          </p:cNvPr>
          <p:cNvSpPr txBox="1">
            <a:spLocks/>
          </p:cNvSpPr>
          <p:nvPr/>
        </p:nvSpPr>
        <p:spPr>
          <a:xfrm>
            <a:off x="3787251" y="4455170"/>
            <a:ext cx="4333165" cy="688330"/>
          </a:xfrm>
          <a:prstGeom prst="rect">
            <a:avLst/>
          </a:prstGeom>
          <a:solidFill>
            <a:schemeClr val="tx2"/>
          </a:solidFill>
          <a:ln>
            <a:noFill/>
          </a:ln>
        </p:spPr>
        <p:txBody>
          <a:bodyPr spcFirstLastPara="1" wrap="square" lIns="91425" tIns="91425" rIns="91425" bIns="91425" anchor="t" anchorCtr="0">
            <a:normAutofit fontScale="92500"/>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1100" dirty="0">
                <a:latin typeface="Raleway" pitchFamily="2" charset="0"/>
              </a:rPr>
              <a:t>- Removing a variable always reduces the margin. The question is, is the reduction significant? In which case the variable should be kept.</a:t>
            </a:r>
          </a:p>
          <a:p>
            <a:pPr marL="0" indent="0" algn="just"/>
            <a:r>
              <a:rPr lang="en-GB" sz="1100" dirty="0">
                <a:latin typeface="Raleway" pitchFamily="2" charset="0"/>
              </a:rPr>
              <a:t>- ε is a parameter of the algorithm (high ε </a:t>
            </a:r>
            <a:r>
              <a:rPr lang="en-GB" sz="1100" dirty="0">
                <a:latin typeface="Raleway" pitchFamily="2" charset="0"/>
                <a:sym typeface="Wingdings" panose="05000000000000000000" pitchFamily="2" charset="2"/>
              </a:rPr>
              <a:t></a:t>
            </a:r>
            <a:r>
              <a:rPr lang="en-GB" sz="1100" dirty="0">
                <a:latin typeface="Raleway" pitchFamily="2" charset="0"/>
              </a:rPr>
              <a:t> fewer variables)</a:t>
            </a:r>
          </a:p>
        </p:txBody>
      </p:sp>
      <p:sp>
        <p:nvSpPr>
          <p:cNvPr id="18" name="Google Shape;89;p13">
            <a:extLst>
              <a:ext uri="{FF2B5EF4-FFF2-40B4-BE49-F238E27FC236}">
                <a16:creationId xmlns:a16="http://schemas.microsoft.com/office/drawing/2014/main" id="{0B05F8B0-F803-0209-C1B3-38652865A76B}"/>
              </a:ext>
            </a:extLst>
          </p:cNvPr>
          <p:cNvSpPr txBox="1">
            <a:spLocks/>
          </p:cNvSpPr>
          <p:nvPr/>
        </p:nvSpPr>
        <p:spPr>
          <a:xfrm>
            <a:off x="1768405" y="4537057"/>
            <a:ext cx="1811230" cy="513627"/>
          </a:xfrm>
          <a:prstGeom prst="rect">
            <a:avLst/>
          </a:prstGeom>
          <a:solidFill>
            <a:schemeClr val="tx2"/>
          </a:solid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1100" dirty="0">
                <a:latin typeface="Raleway" pitchFamily="2" charset="0"/>
              </a:rPr>
              <a:t>2 essential Informations :</a:t>
            </a:r>
          </a:p>
        </p:txBody>
      </p:sp>
      <p:sp>
        <p:nvSpPr>
          <p:cNvPr id="19" name="Google Shape;89;p13">
            <a:extLst>
              <a:ext uri="{FF2B5EF4-FFF2-40B4-BE49-F238E27FC236}">
                <a16:creationId xmlns:a16="http://schemas.microsoft.com/office/drawing/2014/main" id="{832D5183-062B-9289-1051-5CED85530E1C}"/>
              </a:ext>
            </a:extLst>
          </p:cNvPr>
          <p:cNvSpPr txBox="1">
            <a:spLocks/>
          </p:cNvSpPr>
          <p:nvPr/>
        </p:nvSpPr>
        <p:spPr>
          <a:xfrm>
            <a:off x="1566590" y="1933656"/>
            <a:ext cx="1811231" cy="1014260"/>
          </a:xfrm>
          <a:prstGeom prst="rect">
            <a:avLst/>
          </a:prstGeom>
          <a:solidFill>
            <a:schemeClr val="tx2"/>
          </a:solidFill>
          <a:ln>
            <a:noFill/>
          </a:ln>
        </p:spPr>
        <p:txBody>
          <a:bodyPr spcFirstLastPara="1" wrap="square" lIns="91425" tIns="91425" rIns="91425" bIns="91425" anchor="t" anchorCtr="0">
            <a:normAutofit fontScale="92500"/>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1100" dirty="0">
                <a:solidFill>
                  <a:schemeClr val="accent5"/>
                </a:solidFill>
                <a:latin typeface="Raleway" pitchFamily="2" charset="0"/>
              </a:rPr>
              <a:t>Measuring the contribution of a variable ''xj'' in the model, without having to restart explicitly the learning process without ”x”</a:t>
            </a:r>
          </a:p>
        </p:txBody>
      </p:sp>
      <p:sp>
        <p:nvSpPr>
          <p:cNvPr id="20" name="Google Shape;89;p13">
            <a:extLst>
              <a:ext uri="{FF2B5EF4-FFF2-40B4-BE49-F238E27FC236}">
                <a16:creationId xmlns:a16="http://schemas.microsoft.com/office/drawing/2014/main" id="{5D0D29E5-767C-ABDF-268C-72ED07567730}"/>
              </a:ext>
            </a:extLst>
          </p:cNvPr>
          <p:cNvSpPr txBox="1">
            <a:spLocks/>
          </p:cNvSpPr>
          <p:nvPr/>
        </p:nvSpPr>
        <p:spPr>
          <a:xfrm>
            <a:off x="1566590" y="3273274"/>
            <a:ext cx="1811231" cy="950708"/>
          </a:xfrm>
          <a:prstGeom prst="rect">
            <a:avLst/>
          </a:prstGeom>
          <a:solidFill>
            <a:schemeClr val="tx2"/>
          </a:solid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1100" dirty="0">
                <a:solidFill>
                  <a:schemeClr val="accent5"/>
                </a:solidFill>
                <a:latin typeface="Raleway" pitchFamily="2" charset="0"/>
              </a:rPr>
              <a:t>Search strategy backward search for the “best” subset of variables</a:t>
            </a:r>
          </a:p>
        </p:txBody>
      </p:sp>
      <p:pic>
        <p:nvPicPr>
          <p:cNvPr id="22" name="Picture 21">
            <a:extLst>
              <a:ext uri="{FF2B5EF4-FFF2-40B4-BE49-F238E27FC236}">
                <a16:creationId xmlns:a16="http://schemas.microsoft.com/office/drawing/2014/main" id="{8755390A-CAAA-EBE2-1E04-E39B15B23641}"/>
              </a:ext>
            </a:extLst>
          </p:cNvPr>
          <p:cNvPicPr>
            <a:picLocks noChangeAspect="1"/>
          </p:cNvPicPr>
          <p:nvPr/>
        </p:nvPicPr>
        <p:blipFill>
          <a:blip r:embed="rId4"/>
          <a:stretch>
            <a:fillRect/>
          </a:stretch>
        </p:blipFill>
        <p:spPr>
          <a:xfrm>
            <a:off x="4137400" y="3794076"/>
            <a:ext cx="366359" cy="199247"/>
          </a:xfrm>
          <a:prstGeom prst="rect">
            <a:avLst/>
          </a:prstGeom>
        </p:spPr>
      </p:pic>
    </p:spTree>
    <p:extLst>
      <p:ext uri="{BB962C8B-B14F-4D97-AF65-F5344CB8AC3E}">
        <p14:creationId xmlns:p14="http://schemas.microsoft.com/office/powerpoint/2010/main" val="404053086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3"/>
          <p:cNvSpPr txBox="1">
            <a:spLocks noGrp="1"/>
          </p:cNvSpPr>
          <p:nvPr>
            <p:ph type="ctrTitle"/>
          </p:nvPr>
        </p:nvSpPr>
        <p:spPr>
          <a:xfrm>
            <a:off x="225188" y="364364"/>
            <a:ext cx="8693624" cy="660156"/>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GB" sz="2200" dirty="0"/>
              <a:t>Multiclass SVM</a:t>
            </a:r>
            <a:br>
              <a:rPr lang="en-GB" sz="2200" dirty="0"/>
            </a:br>
            <a:r>
              <a:rPr lang="en-GB" sz="1600" dirty="0"/>
              <a:t>''One-against-rest'' approach</a:t>
            </a:r>
            <a:endParaRPr lang="en-GB" sz="2000" dirty="0"/>
          </a:p>
        </p:txBody>
      </p:sp>
      <p:sp>
        <p:nvSpPr>
          <p:cNvPr id="11" name="Google Shape;89;p13">
            <a:extLst>
              <a:ext uri="{FF2B5EF4-FFF2-40B4-BE49-F238E27FC236}">
                <a16:creationId xmlns:a16="http://schemas.microsoft.com/office/drawing/2014/main" id="{BC4F913D-513F-69A8-2A67-2F2CAE1A3091}"/>
              </a:ext>
            </a:extLst>
          </p:cNvPr>
          <p:cNvSpPr txBox="1">
            <a:spLocks noGrp="1"/>
          </p:cNvSpPr>
          <p:nvPr>
            <p:ph type="subTitle" idx="1"/>
          </p:nvPr>
        </p:nvSpPr>
        <p:spPr>
          <a:xfrm>
            <a:off x="2240239" y="0"/>
            <a:ext cx="4549522" cy="484496"/>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GB" sz="1800" dirty="0"/>
              <a:t>Support Vector Machines (SVM)</a:t>
            </a:r>
          </a:p>
        </p:txBody>
      </p:sp>
      <p:pic>
        <p:nvPicPr>
          <p:cNvPr id="6" name="Picture 5" descr="Text&#10;&#10;Description automatically generated">
            <a:extLst>
              <a:ext uri="{FF2B5EF4-FFF2-40B4-BE49-F238E27FC236}">
                <a16:creationId xmlns:a16="http://schemas.microsoft.com/office/drawing/2014/main" id="{11AC7156-EFE8-4870-3BF7-09C4905FD9D8}"/>
              </a:ext>
            </a:extLst>
          </p:cNvPr>
          <p:cNvPicPr>
            <a:picLocks noChangeAspect="1"/>
          </p:cNvPicPr>
          <p:nvPr/>
        </p:nvPicPr>
        <p:blipFill>
          <a:blip r:embed="rId3"/>
          <a:stretch>
            <a:fillRect/>
          </a:stretch>
        </p:blipFill>
        <p:spPr>
          <a:xfrm>
            <a:off x="1566145" y="1016468"/>
            <a:ext cx="6011710" cy="4127032"/>
          </a:xfrm>
          <a:prstGeom prst="rect">
            <a:avLst/>
          </a:prstGeom>
        </p:spPr>
      </p:pic>
      <p:sp>
        <p:nvSpPr>
          <p:cNvPr id="7" name="Google Shape;89;p13">
            <a:extLst>
              <a:ext uri="{FF2B5EF4-FFF2-40B4-BE49-F238E27FC236}">
                <a16:creationId xmlns:a16="http://schemas.microsoft.com/office/drawing/2014/main" id="{0A9BC43E-B670-72A9-A291-4A25F5D77D5C}"/>
              </a:ext>
            </a:extLst>
          </p:cNvPr>
          <p:cNvSpPr txBox="1">
            <a:spLocks/>
          </p:cNvSpPr>
          <p:nvPr/>
        </p:nvSpPr>
        <p:spPr>
          <a:xfrm>
            <a:off x="4034919" y="1049751"/>
            <a:ext cx="2986854" cy="1045179"/>
          </a:xfrm>
          <a:prstGeom prst="rect">
            <a:avLst/>
          </a:prstGeom>
          <a:solidFill>
            <a:schemeClr val="tx2"/>
          </a:solid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1100" dirty="0">
                <a:solidFill>
                  <a:schemeClr val="bg2"/>
                </a:solidFill>
                <a:latin typeface="Raleway" pitchFamily="2" charset="0"/>
              </a:rPr>
              <a:t>The SVM approach is formally defined for two-class problems, how can we extend it to (simply) to K-class problems with Y€{y1,...,y</a:t>
            </a:r>
            <a:r>
              <a:rPr lang="en-GB" sz="800" dirty="0">
                <a:solidFill>
                  <a:schemeClr val="bg2"/>
                </a:solidFill>
                <a:latin typeface="Raleway" pitchFamily="2" charset="0"/>
              </a:rPr>
              <a:t>K</a:t>
            </a:r>
            <a:r>
              <a:rPr lang="en-GB" sz="1100" dirty="0">
                <a:solidFill>
                  <a:schemeClr val="bg2"/>
                </a:solidFill>
                <a:latin typeface="Raleway" pitchFamily="2" charset="0"/>
              </a:rPr>
              <a:t>} ?</a:t>
            </a:r>
          </a:p>
        </p:txBody>
      </p:sp>
      <p:sp>
        <p:nvSpPr>
          <p:cNvPr id="8" name="Google Shape;89;p13">
            <a:extLst>
              <a:ext uri="{FF2B5EF4-FFF2-40B4-BE49-F238E27FC236}">
                <a16:creationId xmlns:a16="http://schemas.microsoft.com/office/drawing/2014/main" id="{4822DF74-12C5-3DE1-2A08-50918D517D69}"/>
              </a:ext>
            </a:extLst>
          </p:cNvPr>
          <p:cNvSpPr txBox="1">
            <a:spLocks/>
          </p:cNvSpPr>
          <p:nvPr/>
        </p:nvSpPr>
        <p:spPr>
          <a:xfrm>
            <a:off x="2492722" y="2114277"/>
            <a:ext cx="4617762" cy="792696"/>
          </a:xfrm>
          <a:prstGeom prst="rect">
            <a:avLst/>
          </a:prstGeom>
          <a:solidFill>
            <a:schemeClr val="tx2"/>
          </a:solid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1100" dirty="0">
                <a:solidFill>
                  <a:schemeClr val="bg2"/>
                </a:solidFill>
                <a:latin typeface="Raleway" pitchFamily="2" charset="0"/>
              </a:rPr>
              <a:t>- Build in turn K discriminating models with the modality yk against the others (Y</a:t>
            </a:r>
            <a:r>
              <a:rPr lang="en-GB" sz="800" dirty="0">
                <a:solidFill>
                  <a:schemeClr val="bg2"/>
                </a:solidFill>
                <a:latin typeface="Raleway" pitchFamily="2" charset="0"/>
              </a:rPr>
              <a:t>k</a:t>
            </a:r>
            <a:r>
              <a:rPr lang="en-GB" sz="1100" dirty="0">
                <a:solidFill>
                  <a:schemeClr val="bg2"/>
                </a:solidFill>
                <a:latin typeface="Raleway" pitchFamily="2" charset="0"/>
              </a:rPr>
              <a:t>{y</a:t>
            </a:r>
            <a:r>
              <a:rPr lang="en-GB" sz="800" dirty="0">
                <a:solidFill>
                  <a:schemeClr val="bg2"/>
                </a:solidFill>
                <a:latin typeface="Raleway" pitchFamily="2" charset="0"/>
              </a:rPr>
              <a:t>k</a:t>
            </a:r>
            <a:r>
              <a:rPr lang="en-GB" sz="1100" dirty="0">
                <a:solidFill>
                  <a:schemeClr val="bg2"/>
                </a:solidFill>
                <a:latin typeface="Raleway" pitchFamily="2" charset="0"/>
              </a:rPr>
              <a:t>=+1,y(</a:t>
            </a:r>
            <a:r>
              <a:rPr lang="en-GB" sz="800" dirty="0">
                <a:solidFill>
                  <a:schemeClr val="bg2"/>
                </a:solidFill>
                <a:latin typeface="Raleway" pitchFamily="2" charset="0"/>
              </a:rPr>
              <a:t>k</a:t>
            </a:r>
            <a:r>
              <a:rPr lang="en-GB" sz="1100" dirty="0">
                <a:solidFill>
                  <a:schemeClr val="bg2"/>
                </a:solidFill>
                <a:latin typeface="Raleway" pitchFamily="2" charset="0"/>
              </a:rPr>
              <a:t>)=-1}). We obtain K decision functions f</a:t>
            </a:r>
            <a:r>
              <a:rPr lang="en-GB" sz="800" dirty="0">
                <a:solidFill>
                  <a:schemeClr val="bg2"/>
                </a:solidFill>
                <a:latin typeface="Raleway" pitchFamily="2" charset="0"/>
              </a:rPr>
              <a:t>k</a:t>
            </a:r>
            <a:r>
              <a:rPr lang="en-GB" sz="1100" dirty="0">
                <a:solidFill>
                  <a:schemeClr val="bg2"/>
                </a:solidFill>
                <a:latin typeface="Raleway" pitchFamily="2" charset="0"/>
              </a:rPr>
              <a:t> (x)</a:t>
            </a:r>
          </a:p>
          <a:p>
            <a:pPr marL="0" indent="0" algn="just"/>
            <a:r>
              <a:rPr lang="en-GB" sz="1100" dirty="0">
                <a:solidFill>
                  <a:schemeClr val="bg2"/>
                </a:solidFill>
                <a:latin typeface="Raleway" pitchFamily="2" charset="0"/>
              </a:rPr>
              <a:t>- In ranking, predicting the class with the highest score i.e.</a:t>
            </a:r>
          </a:p>
        </p:txBody>
      </p:sp>
      <p:sp>
        <p:nvSpPr>
          <p:cNvPr id="9" name="Google Shape;89;p13">
            <a:extLst>
              <a:ext uri="{FF2B5EF4-FFF2-40B4-BE49-F238E27FC236}">
                <a16:creationId xmlns:a16="http://schemas.microsoft.com/office/drawing/2014/main" id="{BD3C2583-70AE-0DBA-2C70-79BE8C679A99}"/>
              </a:ext>
            </a:extLst>
          </p:cNvPr>
          <p:cNvSpPr txBox="1">
            <a:spLocks/>
          </p:cNvSpPr>
          <p:nvPr/>
        </p:nvSpPr>
        <p:spPr>
          <a:xfrm>
            <a:off x="5331456" y="2836192"/>
            <a:ext cx="2246399" cy="792696"/>
          </a:xfrm>
          <a:prstGeom prst="rect">
            <a:avLst/>
          </a:prstGeom>
          <a:solidFill>
            <a:schemeClr val="tx2"/>
          </a:solid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1100" dirty="0">
                <a:solidFill>
                  <a:schemeClr val="bg2"/>
                </a:solidFill>
                <a:latin typeface="Raleway" pitchFamily="2" charset="0"/>
              </a:rPr>
              <a:t>We find the Bayesian scheme with the maximization of the probability a posteriori</a:t>
            </a:r>
          </a:p>
        </p:txBody>
      </p:sp>
      <p:sp>
        <p:nvSpPr>
          <p:cNvPr id="10" name="Google Shape;89;p13">
            <a:extLst>
              <a:ext uri="{FF2B5EF4-FFF2-40B4-BE49-F238E27FC236}">
                <a16:creationId xmlns:a16="http://schemas.microsoft.com/office/drawing/2014/main" id="{A750C89F-0725-366D-878B-295A58852BCA}"/>
              </a:ext>
            </a:extLst>
          </p:cNvPr>
          <p:cNvSpPr txBox="1">
            <a:spLocks/>
          </p:cNvSpPr>
          <p:nvPr/>
        </p:nvSpPr>
        <p:spPr>
          <a:xfrm>
            <a:off x="2472250" y="3833896"/>
            <a:ext cx="4904365" cy="1160604"/>
          </a:xfrm>
          <a:prstGeom prst="rect">
            <a:avLst/>
          </a:prstGeom>
          <a:solidFill>
            <a:schemeClr val="tx2"/>
          </a:solidFill>
          <a:ln>
            <a:noFill/>
          </a:ln>
        </p:spPr>
        <p:txBody>
          <a:bodyPr spcFirstLastPara="1" wrap="square" lIns="91425" tIns="91425" rIns="91425" bIns="91425" anchor="t" anchorCtr="0">
            <a:normAutofit lnSpcReduction="10000"/>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1100" dirty="0">
                <a:solidFill>
                  <a:schemeClr val="bg2"/>
                </a:solidFill>
                <a:latin typeface="Raleway" pitchFamily="2" charset="0"/>
              </a:rPr>
              <a:t>- </a:t>
            </a:r>
            <a:r>
              <a:rPr lang="en-GB" sz="1100" b="1" dirty="0">
                <a:latin typeface="Raleway" pitchFamily="2" charset="0"/>
              </a:rPr>
              <a:t>Features: </a:t>
            </a:r>
            <a:r>
              <a:rPr lang="en-GB" sz="1100" dirty="0">
                <a:solidFill>
                  <a:schemeClr val="bg2"/>
                </a:solidFill>
                <a:latin typeface="Raleway" pitchFamily="2" charset="0"/>
              </a:rPr>
              <a:t>K </a:t>
            </a:r>
            <a:r>
              <a:rPr lang="en-GB" sz="1100" dirty="0">
                <a:latin typeface="Raleway" pitchFamily="2" charset="0"/>
              </a:rPr>
              <a:t>learnings to perform on the data</a:t>
            </a:r>
          </a:p>
          <a:p>
            <a:pPr marL="0" indent="0" algn="just"/>
            <a:r>
              <a:rPr lang="en-GB" sz="1100" dirty="0">
                <a:latin typeface="Raleway" pitchFamily="2" charset="0"/>
              </a:rPr>
              <a:t>- </a:t>
            </a:r>
            <a:r>
              <a:rPr lang="en-GB" sz="1100" b="1" dirty="0">
                <a:latin typeface="Raleway" pitchFamily="2" charset="0"/>
              </a:rPr>
              <a:t>Advantages</a:t>
            </a:r>
            <a:r>
              <a:rPr lang="en-GB" sz="1100" dirty="0">
                <a:latin typeface="Raleway" pitchFamily="2" charset="0"/>
              </a:rPr>
              <a:t>: simplicity</a:t>
            </a:r>
          </a:p>
          <a:p>
            <a:pPr marL="0" indent="0" algn="just"/>
            <a:r>
              <a:rPr lang="en-GB" sz="1100" dirty="0">
                <a:latin typeface="Raleway" pitchFamily="2" charset="0"/>
              </a:rPr>
              <a:t>- </a:t>
            </a:r>
            <a:r>
              <a:rPr lang="en-GB" sz="1100" b="1" dirty="0">
                <a:latin typeface="Raleway" pitchFamily="2" charset="0"/>
              </a:rPr>
              <a:t>Disadvantages:</a:t>
            </a:r>
            <a:r>
              <a:rPr lang="en-GB" sz="1100" dirty="0">
                <a:latin typeface="Raleway" pitchFamily="2" charset="0"/>
              </a:rPr>
              <a:t> one can artificially introduce a class imbalance in the construction of individual construction of the individual models, if the scores are badly calibrated, the comparisons of the output of the decision functions are not fair</a:t>
            </a:r>
          </a:p>
        </p:txBody>
      </p:sp>
    </p:spTree>
    <p:extLst>
      <p:ext uri="{BB962C8B-B14F-4D97-AF65-F5344CB8AC3E}">
        <p14:creationId xmlns:p14="http://schemas.microsoft.com/office/powerpoint/2010/main" val="413956880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3"/>
          <p:cNvSpPr txBox="1">
            <a:spLocks noGrp="1"/>
          </p:cNvSpPr>
          <p:nvPr>
            <p:ph type="ctrTitle"/>
          </p:nvPr>
        </p:nvSpPr>
        <p:spPr>
          <a:xfrm>
            <a:off x="225188" y="364364"/>
            <a:ext cx="8693624" cy="660156"/>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GB" sz="2200" dirty="0"/>
              <a:t>Multiclass SVM</a:t>
            </a:r>
            <a:br>
              <a:rPr lang="en-GB" sz="2200" dirty="0"/>
            </a:br>
            <a:r>
              <a:rPr lang="en-GB" sz="1600" dirty="0"/>
              <a:t>One vs. one approach (pairwise)</a:t>
            </a:r>
          </a:p>
        </p:txBody>
      </p:sp>
      <p:sp>
        <p:nvSpPr>
          <p:cNvPr id="11" name="Google Shape;89;p13">
            <a:extLst>
              <a:ext uri="{FF2B5EF4-FFF2-40B4-BE49-F238E27FC236}">
                <a16:creationId xmlns:a16="http://schemas.microsoft.com/office/drawing/2014/main" id="{BC4F913D-513F-69A8-2A67-2F2CAE1A3091}"/>
              </a:ext>
            </a:extLst>
          </p:cNvPr>
          <p:cNvSpPr txBox="1">
            <a:spLocks noGrp="1"/>
          </p:cNvSpPr>
          <p:nvPr>
            <p:ph type="subTitle" idx="1"/>
          </p:nvPr>
        </p:nvSpPr>
        <p:spPr>
          <a:xfrm>
            <a:off x="2240239" y="0"/>
            <a:ext cx="4549522" cy="484496"/>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GB" sz="1800" dirty="0"/>
              <a:t>Support Vector Machines (SVM)</a:t>
            </a:r>
          </a:p>
        </p:txBody>
      </p:sp>
      <p:pic>
        <p:nvPicPr>
          <p:cNvPr id="3" name="Picture 2" descr="Text&#10;&#10;Description automatically generated">
            <a:extLst>
              <a:ext uri="{FF2B5EF4-FFF2-40B4-BE49-F238E27FC236}">
                <a16:creationId xmlns:a16="http://schemas.microsoft.com/office/drawing/2014/main" id="{7360A756-2489-D415-89A3-2344D77F5A57}"/>
              </a:ext>
            </a:extLst>
          </p:cNvPr>
          <p:cNvPicPr>
            <a:picLocks noChangeAspect="1"/>
          </p:cNvPicPr>
          <p:nvPr/>
        </p:nvPicPr>
        <p:blipFill>
          <a:blip r:embed="rId3"/>
          <a:stretch>
            <a:fillRect/>
          </a:stretch>
        </p:blipFill>
        <p:spPr>
          <a:xfrm>
            <a:off x="1516908" y="656348"/>
            <a:ext cx="5959017" cy="4224984"/>
          </a:xfrm>
          <a:prstGeom prst="rect">
            <a:avLst/>
          </a:prstGeom>
        </p:spPr>
      </p:pic>
      <p:sp>
        <p:nvSpPr>
          <p:cNvPr id="4" name="Google Shape;89;p13">
            <a:extLst>
              <a:ext uri="{FF2B5EF4-FFF2-40B4-BE49-F238E27FC236}">
                <a16:creationId xmlns:a16="http://schemas.microsoft.com/office/drawing/2014/main" id="{D01A6997-AFAA-638B-5D90-0836F1D0E42F}"/>
              </a:ext>
            </a:extLst>
          </p:cNvPr>
          <p:cNvSpPr txBox="1">
            <a:spLocks/>
          </p:cNvSpPr>
          <p:nvPr/>
        </p:nvSpPr>
        <p:spPr>
          <a:xfrm>
            <a:off x="2335772" y="1209083"/>
            <a:ext cx="4856598" cy="960912"/>
          </a:xfrm>
          <a:prstGeom prst="rect">
            <a:avLst/>
          </a:prstGeom>
          <a:solidFill>
            <a:schemeClr val="tx2"/>
          </a:solid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1100" dirty="0">
                <a:solidFill>
                  <a:schemeClr val="bg2"/>
                </a:solidFill>
                <a:latin typeface="Raleway" pitchFamily="2" charset="0"/>
              </a:rPr>
              <a:t>- Construct in turn K(K-1)/2 models discriminating each pair of classes (Y'{y</a:t>
            </a:r>
            <a:r>
              <a:rPr lang="en-GB" sz="800" dirty="0">
                <a:solidFill>
                  <a:schemeClr val="bg2"/>
                </a:solidFill>
                <a:latin typeface="Raleway" pitchFamily="2" charset="0"/>
              </a:rPr>
              <a:t>k</a:t>
            </a:r>
            <a:r>
              <a:rPr lang="en-GB" sz="1100" dirty="0">
                <a:solidFill>
                  <a:schemeClr val="bg2"/>
                </a:solidFill>
                <a:latin typeface="Raleway" pitchFamily="2" charset="0"/>
              </a:rPr>
              <a:t>=+1,yj=-1}). We obtain K(K-1)/2 functions f</a:t>
            </a:r>
            <a:r>
              <a:rPr lang="en-GB" sz="800" dirty="0">
                <a:solidFill>
                  <a:schemeClr val="bg2"/>
                </a:solidFill>
                <a:latin typeface="Raleway" pitchFamily="2" charset="0"/>
              </a:rPr>
              <a:t>k,j</a:t>
            </a:r>
            <a:r>
              <a:rPr lang="en-GB" sz="1100" dirty="0">
                <a:solidFill>
                  <a:schemeClr val="bg2"/>
                </a:solidFill>
                <a:latin typeface="Raleway" pitchFamily="2" charset="0"/>
              </a:rPr>
              <a:t>(x)</a:t>
            </a:r>
          </a:p>
          <a:p>
            <a:pPr marL="0" indent="0" algn="just"/>
            <a:r>
              <a:rPr lang="en-GB" sz="1100" dirty="0">
                <a:solidFill>
                  <a:schemeClr val="bg2"/>
                </a:solidFill>
                <a:latin typeface="Raleway" pitchFamily="2" charset="0"/>
              </a:rPr>
              <a:t>- In ranking, predicting the class using a voting system i.e., with the highest number of wins</a:t>
            </a:r>
          </a:p>
        </p:txBody>
      </p:sp>
      <p:sp>
        <p:nvSpPr>
          <p:cNvPr id="5" name="Google Shape;89;p13">
            <a:extLst>
              <a:ext uri="{FF2B5EF4-FFF2-40B4-BE49-F238E27FC236}">
                <a16:creationId xmlns:a16="http://schemas.microsoft.com/office/drawing/2014/main" id="{8323772F-E3DD-CE83-F175-B4889D13E332}"/>
              </a:ext>
            </a:extLst>
          </p:cNvPr>
          <p:cNvSpPr txBox="1">
            <a:spLocks/>
          </p:cNvSpPr>
          <p:nvPr/>
        </p:nvSpPr>
        <p:spPr>
          <a:xfrm>
            <a:off x="1899044" y="2184898"/>
            <a:ext cx="2672956" cy="1045178"/>
          </a:xfrm>
          <a:prstGeom prst="rect">
            <a:avLst/>
          </a:prstGeom>
          <a:solidFill>
            <a:schemeClr val="tx2"/>
          </a:solid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1100" dirty="0">
                <a:latin typeface="Raleway" pitchFamily="2" charset="0"/>
              </a:rPr>
              <a:t>D</a:t>
            </a:r>
            <a:r>
              <a:rPr lang="en-GB" sz="800" dirty="0">
                <a:latin typeface="Raleway" pitchFamily="2" charset="0"/>
              </a:rPr>
              <a:t>k</a:t>
            </a:r>
            <a:r>
              <a:rPr lang="en-GB" sz="1100" dirty="0">
                <a:latin typeface="Raleway" pitchFamily="2" charset="0"/>
              </a:rPr>
              <a:t>(x) will provide the ''#votes'' of the modality yk Knowing that f</a:t>
            </a:r>
            <a:r>
              <a:rPr lang="en-GB" sz="800" dirty="0">
                <a:latin typeface="Raleway" pitchFamily="2" charset="0"/>
              </a:rPr>
              <a:t>j,k</a:t>
            </a:r>
            <a:r>
              <a:rPr lang="en-GB" sz="1100" dirty="0">
                <a:latin typeface="Raleway" pitchFamily="2" charset="0"/>
              </a:rPr>
              <a:t>(x) = -f</a:t>
            </a:r>
            <a:r>
              <a:rPr lang="en-GB" sz="800" dirty="0">
                <a:latin typeface="Raleway" pitchFamily="2" charset="0"/>
              </a:rPr>
              <a:t>k,j</a:t>
            </a:r>
            <a:r>
              <a:rPr lang="en-GB" sz="1100" dirty="0">
                <a:latin typeface="Raleway" pitchFamily="2" charset="0"/>
              </a:rPr>
              <a:t>(x)</a:t>
            </a:r>
          </a:p>
          <a:p>
            <a:pPr marL="0" indent="0" algn="just"/>
            <a:endParaRPr lang="en-GB" sz="1100" dirty="0">
              <a:latin typeface="Raleway" pitchFamily="2" charset="0"/>
            </a:endParaRPr>
          </a:p>
          <a:p>
            <a:pPr marL="0" indent="0" algn="just"/>
            <a:r>
              <a:rPr lang="en-GB" sz="1100" dirty="0">
                <a:latin typeface="Raleway" pitchFamily="2" charset="0"/>
              </a:rPr>
              <a:t>The assignment rule is based on the #vote max</a:t>
            </a:r>
          </a:p>
        </p:txBody>
      </p:sp>
      <p:sp>
        <p:nvSpPr>
          <p:cNvPr id="12" name="Google Shape;89;p13">
            <a:extLst>
              <a:ext uri="{FF2B5EF4-FFF2-40B4-BE49-F238E27FC236}">
                <a16:creationId xmlns:a16="http://schemas.microsoft.com/office/drawing/2014/main" id="{A420C462-9AA4-EAB1-46B3-E8F5146B17BD}"/>
              </a:ext>
            </a:extLst>
          </p:cNvPr>
          <p:cNvSpPr txBox="1">
            <a:spLocks/>
          </p:cNvSpPr>
          <p:nvPr/>
        </p:nvSpPr>
        <p:spPr>
          <a:xfrm>
            <a:off x="2431305" y="3426844"/>
            <a:ext cx="5044619" cy="1454488"/>
          </a:xfrm>
          <a:prstGeom prst="rect">
            <a:avLst/>
          </a:prstGeom>
          <a:solidFill>
            <a:schemeClr val="tx2"/>
          </a:solidFill>
          <a:ln>
            <a:noFill/>
          </a:ln>
        </p:spPr>
        <p:txBody>
          <a:bodyPr spcFirstLastPara="1" wrap="square" lIns="91425" tIns="91425" rIns="91425" bIns="91425" anchor="t" anchorCtr="0">
            <a:normAutofit fontScale="92500" lnSpcReduction="10000"/>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1100" b="1" dirty="0">
                <a:latin typeface="Raleway" pitchFamily="2" charset="0"/>
              </a:rPr>
              <a:t>- Note: </a:t>
            </a:r>
            <a:r>
              <a:rPr lang="en-GB" sz="1100" dirty="0">
                <a:latin typeface="Raleway" pitchFamily="2" charset="0"/>
              </a:rPr>
              <a:t>in case of a tie (2 or more classes have the same number of votes), we proceed to the sum of the scores f</a:t>
            </a:r>
            <a:r>
              <a:rPr lang="en-GB" sz="900" dirty="0">
                <a:latin typeface="Raleway" pitchFamily="2" charset="0"/>
              </a:rPr>
              <a:t>k,j</a:t>
            </a:r>
            <a:r>
              <a:rPr lang="en-GB" sz="1100" dirty="0">
                <a:latin typeface="Raleway" pitchFamily="2" charset="0"/>
              </a:rPr>
              <a:t>(x) and we take the max</a:t>
            </a:r>
          </a:p>
          <a:p>
            <a:pPr marL="0" indent="0" algn="just"/>
            <a:endParaRPr lang="en-GB" sz="1100" dirty="0">
              <a:latin typeface="Raleway" pitchFamily="2" charset="0"/>
            </a:endParaRPr>
          </a:p>
          <a:p>
            <a:pPr marL="0" indent="0" algn="just"/>
            <a:r>
              <a:rPr lang="en-GB" sz="1100" b="1" dirty="0">
                <a:latin typeface="Raleway" pitchFamily="2" charset="0"/>
              </a:rPr>
              <a:t>- Characteristics: </a:t>
            </a:r>
            <a:r>
              <a:rPr lang="en-GB" sz="1100" dirty="0">
                <a:latin typeface="Raleway" pitchFamily="2" charset="0"/>
              </a:rPr>
              <a:t>K(K-1)/2 learning operations to be performed, but with reduced size data sets</a:t>
            </a:r>
          </a:p>
          <a:p>
            <a:pPr marL="0" indent="0" algn="just"/>
            <a:endParaRPr lang="en-GB" sz="1100" b="1" dirty="0">
              <a:latin typeface="Raleway" pitchFamily="2" charset="0"/>
            </a:endParaRPr>
          </a:p>
          <a:p>
            <a:pPr marL="0" indent="0" algn="just"/>
            <a:r>
              <a:rPr lang="en-GB" sz="1100" b="1" dirty="0">
                <a:latin typeface="Raleway" pitchFamily="2" charset="0"/>
              </a:rPr>
              <a:t>- Advantages: </a:t>
            </a:r>
            <a:r>
              <a:rPr lang="en-GB" sz="1100" dirty="0">
                <a:latin typeface="Raleway" pitchFamily="2" charset="0"/>
              </a:rPr>
              <a:t>less problem of class imbalance, the scores are better calibrated</a:t>
            </a:r>
          </a:p>
          <a:p>
            <a:pPr marL="0" indent="0" algn="just"/>
            <a:endParaRPr lang="en-GB" sz="1100" b="1" dirty="0">
              <a:latin typeface="Raleway" pitchFamily="2" charset="0"/>
            </a:endParaRPr>
          </a:p>
          <a:p>
            <a:pPr marL="0" indent="0" algn="just"/>
            <a:r>
              <a:rPr lang="en-GB" sz="1100" b="1" dirty="0">
                <a:latin typeface="Raleway" pitchFamily="2" charset="0"/>
              </a:rPr>
              <a:t>- Disadvantages: </a:t>
            </a:r>
            <a:r>
              <a:rPr lang="en-GB" sz="1100" dirty="0">
                <a:latin typeface="Raleway" pitchFamily="2" charset="0"/>
              </a:rPr>
              <a:t>computation time when K increases</a:t>
            </a:r>
          </a:p>
        </p:txBody>
      </p:sp>
    </p:spTree>
    <p:extLst>
      <p:ext uri="{BB962C8B-B14F-4D97-AF65-F5344CB8AC3E}">
        <p14:creationId xmlns:p14="http://schemas.microsoft.com/office/powerpoint/2010/main" val="56500070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3"/>
          <p:cNvSpPr txBox="1">
            <a:spLocks noGrp="1"/>
          </p:cNvSpPr>
          <p:nvPr>
            <p:ph type="ctrTitle"/>
          </p:nvPr>
        </p:nvSpPr>
        <p:spPr>
          <a:xfrm>
            <a:off x="726450" y="1215625"/>
            <a:ext cx="7688100" cy="906602"/>
          </a:xfrm>
          <a:prstGeom prst="rect">
            <a:avLst/>
          </a:prstGeom>
        </p:spPr>
        <p:txBody>
          <a:bodyPr spcFirstLastPara="1" wrap="square" lIns="91425" tIns="91425" rIns="91425" bIns="91425" anchor="t" anchorCtr="0">
            <a:normAutofit/>
          </a:bodyPr>
          <a:lstStyle/>
          <a:p>
            <a:pPr marL="0" lvl="0" indent="0" rtl="0">
              <a:spcBef>
                <a:spcPts val="0"/>
              </a:spcBef>
              <a:spcAft>
                <a:spcPts val="0"/>
              </a:spcAft>
              <a:buNone/>
            </a:pPr>
            <a:r>
              <a:rPr lang="en-GB" sz="2800" dirty="0"/>
              <a:t>SVM IN PRACTICE</a:t>
            </a:r>
          </a:p>
        </p:txBody>
      </p:sp>
      <p:sp>
        <p:nvSpPr>
          <p:cNvPr id="89" name="Google Shape;89;p13"/>
          <p:cNvSpPr txBox="1">
            <a:spLocks noGrp="1"/>
          </p:cNvSpPr>
          <p:nvPr>
            <p:ph type="subTitle" idx="1"/>
          </p:nvPr>
        </p:nvSpPr>
        <p:spPr>
          <a:xfrm>
            <a:off x="2581433" y="0"/>
            <a:ext cx="3867134" cy="7059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GB" sz="2000" dirty="0"/>
              <a:t>Support Vector Machines (SVM)</a:t>
            </a:r>
          </a:p>
        </p:txBody>
      </p:sp>
      <p:pic>
        <p:nvPicPr>
          <p:cNvPr id="90" name="Google Shape;90;p13"/>
          <p:cNvPicPr preferRelativeResize="0"/>
          <p:nvPr/>
        </p:nvPicPr>
        <p:blipFill>
          <a:blip r:embed="rId3">
            <a:alphaModFix/>
          </a:blip>
          <a:stretch>
            <a:fillRect/>
          </a:stretch>
        </p:blipFill>
        <p:spPr>
          <a:xfrm>
            <a:off x="7506269" y="543375"/>
            <a:ext cx="1501156" cy="1462845"/>
          </a:xfrm>
          <a:prstGeom prst="rect">
            <a:avLst/>
          </a:prstGeom>
          <a:noFill/>
          <a:ln>
            <a:noFill/>
          </a:ln>
        </p:spPr>
      </p:pic>
      <p:sp>
        <p:nvSpPr>
          <p:cNvPr id="3" name="Google Shape;89;p13">
            <a:extLst>
              <a:ext uri="{FF2B5EF4-FFF2-40B4-BE49-F238E27FC236}">
                <a16:creationId xmlns:a16="http://schemas.microsoft.com/office/drawing/2014/main" id="{9BB00167-5529-97C4-4AAF-70B809217D96}"/>
              </a:ext>
            </a:extLst>
          </p:cNvPr>
          <p:cNvSpPr txBox="1">
            <a:spLocks/>
          </p:cNvSpPr>
          <p:nvPr/>
        </p:nvSpPr>
        <p:spPr>
          <a:xfrm>
            <a:off x="726450" y="1778400"/>
            <a:ext cx="5264918" cy="1090333"/>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dirty="0">
                <a:solidFill>
                  <a:schemeClr val="bg2"/>
                </a:solidFill>
              </a:rPr>
              <a:t>Software and packages - Parameterization (Python, R and Tanagra)</a:t>
            </a:r>
            <a:endParaRPr lang="en-GB" sz="1400" dirty="0">
              <a:solidFill>
                <a:schemeClr val="bg2"/>
              </a:solidFill>
            </a:endParaRPr>
          </a:p>
        </p:txBody>
      </p:sp>
      <p:pic>
        <p:nvPicPr>
          <p:cNvPr id="4" name="Picture 3" descr="Background pattern, bubble chart&#10;&#10;Description automatically generated">
            <a:extLst>
              <a:ext uri="{FF2B5EF4-FFF2-40B4-BE49-F238E27FC236}">
                <a16:creationId xmlns:a16="http://schemas.microsoft.com/office/drawing/2014/main" id="{65BB0A80-868F-E137-10EE-0C2FEA22C758}"/>
              </a:ext>
            </a:extLst>
          </p:cNvPr>
          <p:cNvPicPr>
            <a:picLocks noChangeAspect="1"/>
          </p:cNvPicPr>
          <p:nvPr/>
        </p:nvPicPr>
        <p:blipFill>
          <a:blip r:embed="rId4"/>
          <a:stretch>
            <a:fillRect/>
          </a:stretch>
        </p:blipFill>
        <p:spPr>
          <a:xfrm>
            <a:off x="1754998" y="2794477"/>
            <a:ext cx="2601202" cy="1950901"/>
          </a:xfrm>
          <a:prstGeom prst="rect">
            <a:avLst/>
          </a:prstGeom>
        </p:spPr>
      </p:pic>
      <p:pic>
        <p:nvPicPr>
          <p:cNvPr id="7" name="Picture 6" descr="Icon&#10;&#10;Description automatically generated">
            <a:extLst>
              <a:ext uri="{FF2B5EF4-FFF2-40B4-BE49-F238E27FC236}">
                <a16:creationId xmlns:a16="http://schemas.microsoft.com/office/drawing/2014/main" id="{382B4147-457E-5EAD-A2F0-ED38F8E04F67}"/>
              </a:ext>
            </a:extLst>
          </p:cNvPr>
          <p:cNvPicPr>
            <a:picLocks noChangeAspect="1"/>
          </p:cNvPicPr>
          <p:nvPr/>
        </p:nvPicPr>
        <p:blipFill>
          <a:blip r:embed="rId5"/>
          <a:stretch>
            <a:fillRect/>
          </a:stretch>
        </p:blipFill>
        <p:spPr>
          <a:xfrm>
            <a:off x="4570500" y="2122227"/>
            <a:ext cx="2676931" cy="2676931"/>
          </a:xfrm>
          <a:prstGeom prst="rect">
            <a:avLst/>
          </a:prstGeom>
        </p:spPr>
      </p:pic>
    </p:spTree>
    <p:extLst>
      <p:ext uri="{BB962C8B-B14F-4D97-AF65-F5344CB8AC3E}">
        <p14:creationId xmlns:p14="http://schemas.microsoft.com/office/powerpoint/2010/main" val="51179887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3"/>
          <p:cNvSpPr txBox="1">
            <a:spLocks noGrp="1"/>
          </p:cNvSpPr>
          <p:nvPr>
            <p:ph type="ctrTitle"/>
          </p:nvPr>
        </p:nvSpPr>
        <p:spPr>
          <a:xfrm>
            <a:off x="225188" y="364364"/>
            <a:ext cx="8693624" cy="660156"/>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GB" sz="2200" dirty="0"/>
              <a:t>Python</a:t>
            </a:r>
            <a:br>
              <a:rPr lang="en-GB" sz="2200" dirty="0"/>
            </a:br>
            <a:r>
              <a:rPr lang="en-GB" sz="1600" dirty="0"/>
              <a:t>scikit-learn - SVC</a:t>
            </a:r>
          </a:p>
        </p:txBody>
      </p:sp>
      <p:sp>
        <p:nvSpPr>
          <p:cNvPr id="11" name="Google Shape;89;p13">
            <a:extLst>
              <a:ext uri="{FF2B5EF4-FFF2-40B4-BE49-F238E27FC236}">
                <a16:creationId xmlns:a16="http://schemas.microsoft.com/office/drawing/2014/main" id="{BC4F913D-513F-69A8-2A67-2F2CAE1A3091}"/>
              </a:ext>
            </a:extLst>
          </p:cNvPr>
          <p:cNvSpPr txBox="1">
            <a:spLocks noGrp="1"/>
          </p:cNvSpPr>
          <p:nvPr>
            <p:ph type="subTitle" idx="1"/>
          </p:nvPr>
        </p:nvSpPr>
        <p:spPr>
          <a:xfrm>
            <a:off x="2240239" y="0"/>
            <a:ext cx="4549522" cy="484496"/>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GB" sz="1800" dirty="0"/>
              <a:t>Support Vector Machines (SVM)</a:t>
            </a:r>
          </a:p>
        </p:txBody>
      </p:sp>
      <p:pic>
        <p:nvPicPr>
          <p:cNvPr id="6" name="Picture 5" descr="Text&#10;&#10;Description automatically generated">
            <a:extLst>
              <a:ext uri="{FF2B5EF4-FFF2-40B4-BE49-F238E27FC236}">
                <a16:creationId xmlns:a16="http://schemas.microsoft.com/office/drawing/2014/main" id="{792AFB41-3D8C-E3FE-85F3-327C7B78B624}"/>
              </a:ext>
            </a:extLst>
          </p:cNvPr>
          <p:cNvPicPr>
            <a:picLocks noChangeAspect="1"/>
          </p:cNvPicPr>
          <p:nvPr/>
        </p:nvPicPr>
        <p:blipFill>
          <a:blip r:embed="rId3"/>
          <a:stretch>
            <a:fillRect/>
          </a:stretch>
        </p:blipFill>
        <p:spPr>
          <a:xfrm>
            <a:off x="1870693" y="1024520"/>
            <a:ext cx="5792518" cy="4118980"/>
          </a:xfrm>
          <a:prstGeom prst="rect">
            <a:avLst/>
          </a:prstGeom>
        </p:spPr>
      </p:pic>
      <p:sp>
        <p:nvSpPr>
          <p:cNvPr id="7" name="Google Shape;89;p13">
            <a:extLst>
              <a:ext uri="{FF2B5EF4-FFF2-40B4-BE49-F238E27FC236}">
                <a16:creationId xmlns:a16="http://schemas.microsoft.com/office/drawing/2014/main" id="{4404F366-75EC-D677-6BCA-59850F4AC0CC}"/>
              </a:ext>
            </a:extLst>
          </p:cNvPr>
          <p:cNvSpPr txBox="1">
            <a:spLocks/>
          </p:cNvSpPr>
          <p:nvPr/>
        </p:nvSpPr>
        <p:spPr>
          <a:xfrm>
            <a:off x="1910687" y="1763151"/>
            <a:ext cx="2631084" cy="3320640"/>
          </a:xfrm>
          <a:prstGeom prst="rect">
            <a:avLst/>
          </a:prstGeom>
          <a:solidFill>
            <a:schemeClr val="tx2"/>
          </a:solid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endParaRPr lang="en-GB" sz="1100" dirty="0">
              <a:solidFill>
                <a:schemeClr val="bg2"/>
              </a:solidFill>
              <a:latin typeface="Raleway" pitchFamily="2" charset="0"/>
            </a:endParaRPr>
          </a:p>
        </p:txBody>
      </p:sp>
      <p:sp>
        <p:nvSpPr>
          <p:cNvPr id="8" name="Google Shape;89;p13">
            <a:extLst>
              <a:ext uri="{FF2B5EF4-FFF2-40B4-BE49-F238E27FC236}">
                <a16:creationId xmlns:a16="http://schemas.microsoft.com/office/drawing/2014/main" id="{4B0F2069-DDB2-DEE3-4534-4FCDE287E785}"/>
              </a:ext>
            </a:extLst>
          </p:cNvPr>
          <p:cNvSpPr txBox="1">
            <a:spLocks/>
          </p:cNvSpPr>
          <p:nvPr/>
        </p:nvSpPr>
        <p:spPr>
          <a:xfrm>
            <a:off x="2968388" y="2828499"/>
            <a:ext cx="2866030" cy="1204414"/>
          </a:xfrm>
          <a:prstGeom prst="rect">
            <a:avLst/>
          </a:prstGeom>
          <a:solidFill>
            <a:schemeClr val="tx2"/>
          </a:solid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endParaRPr lang="en-GB" sz="1100" dirty="0">
              <a:solidFill>
                <a:schemeClr val="bg2"/>
              </a:solidFill>
              <a:latin typeface="Raleway" pitchFamily="2" charset="0"/>
            </a:endParaRPr>
          </a:p>
        </p:txBody>
      </p:sp>
      <p:sp>
        <p:nvSpPr>
          <p:cNvPr id="9" name="Google Shape;89;p13">
            <a:extLst>
              <a:ext uri="{FF2B5EF4-FFF2-40B4-BE49-F238E27FC236}">
                <a16:creationId xmlns:a16="http://schemas.microsoft.com/office/drawing/2014/main" id="{5EC56D6C-4AD3-8EE1-6366-C8A55E0C294E}"/>
              </a:ext>
            </a:extLst>
          </p:cNvPr>
          <p:cNvSpPr txBox="1">
            <a:spLocks/>
          </p:cNvSpPr>
          <p:nvPr/>
        </p:nvSpPr>
        <p:spPr>
          <a:xfrm>
            <a:off x="1870693" y="1682086"/>
            <a:ext cx="4038788" cy="3583529"/>
          </a:xfrm>
          <a:prstGeom prst="rect">
            <a:avLst/>
          </a:prstGeom>
          <a:noFill/>
          <a:ln>
            <a:noFill/>
          </a:ln>
        </p:spPr>
        <p:txBody>
          <a:bodyPr spcFirstLastPara="1" wrap="square" lIns="91425" tIns="91425" rIns="91425" bIns="91425" anchor="t" anchorCtr="0">
            <a:normAutofit fontScale="92500" lnSpcReduction="10000"/>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r>
              <a:rPr lang="en-GB" sz="1000" dirty="0">
                <a:solidFill>
                  <a:schemeClr val="tx1"/>
                </a:solidFill>
                <a:latin typeface="Raleway" pitchFamily="2" charset="0"/>
              </a:rPr>
              <a:t>#importing data</a:t>
            </a:r>
          </a:p>
          <a:p>
            <a:pPr marL="0" indent="0"/>
            <a:r>
              <a:rPr lang="en-GB" sz="1000" dirty="0">
                <a:solidFill>
                  <a:schemeClr val="bg2"/>
                </a:solidFill>
                <a:latin typeface="Raleway" pitchFamily="2" charset="0"/>
              </a:rPr>
              <a:t>import pandas</a:t>
            </a:r>
          </a:p>
          <a:p>
            <a:pPr marL="0" indent="0"/>
            <a:r>
              <a:rPr lang="en-GB" sz="1000" dirty="0">
                <a:solidFill>
                  <a:schemeClr val="bg2"/>
                </a:solidFill>
                <a:latin typeface="Raleway" pitchFamily="2" charset="0"/>
              </a:rPr>
              <a:t>dtrain = pandas.read_table("ionosphere-train.txt",sep="\t",header=0,decimal=".")</a:t>
            </a:r>
          </a:p>
          <a:p>
            <a:pPr marL="0" indent="0"/>
            <a:r>
              <a:rPr lang="en-GB" sz="1000" dirty="0">
                <a:solidFill>
                  <a:schemeClr val="bg2"/>
                </a:solidFill>
                <a:latin typeface="Raleway" pitchFamily="2" charset="0"/>
              </a:rPr>
              <a:t>print(dtrain.shape)</a:t>
            </a:r>
          </a:p>
          <a:p>
            <a:pPr marL="0" indent="0"/>
            <a:r>
              <a:rPr lang="en-GB" sz="1000" dirty="0">
                <a:solidFill>
                  <a:schemeClr val="bg2"/>
                </a:solidFill>
                <a:latin typeface="Raleway" pitchFamily="2" charset="0"/>
              </a:rPr>
              <a:t>y_app = dtrain.as_matrix()[:,32]</a:t>
            </a:r>
          </a:p>
          <a:p>
            <a:pPr marL="0" indent="0"/>
            <a:r>
              <a:rPr lang="en-GB" sz="1000" dirty="0">
                <a:solidFill>
                  <a:schemeClr val="bg2"/>
                </a:solidFill>
                <a:latin typeface="Raleway" pitchFamily="2" charset="0"/>
              </a:rPr>
              <a:t>X_app = dtrain.as_matrix()[:,0:32]</a:t>
            </a:r>
          </a:p>
          <a:p>
            <a:pPr marL="0" indent="0"/>
            <a:r>
              <a:rPr lang="en-GB" sz="1000" dirty="0">
                <a:solidFill>
                  <a:schemeClr val="tx1"/>
                </a:solidFill>
                <a:latin typeface="Raleway" pitchFamily="2" charset="0"/>
              </a:rPr>
              <a:t>#importation of the calculation class</a:t>
            </a:r>
          </a:p>
          <a:p>
            <a:pPr marL="0" indent="0"/>
            <a:r>
              <a:rPr lang="en-GB" sz="1000" dirty="0">
                <a:solidFill>
                  <a:schemeClr val="bg2"/>
                </a:solidFill>
                <a:latin typeface="Raleway" pitchFamily="2" charset="0"/>
              </a:rPr>
              <a:t>from sklearn.svm import SVC</a:t>
            </a:r>
          </a:p>
          <a:p>
            <a:pPr marL="0" indent="0"/>
            <a:r>
              <a:rPr lang="en-GB" sz="1000" dirty="0">
                <a:solidFill>
                  <a:schemeClr val="bg2"/>
                </a:solidFill>
                <a:latin typeface="Raleway" pitchFamily="2" charset="0"/>
              </a:rPr>
              <a:t>svm = SVC() #instantiation of the object</a:t>
            </a:r>
          </a:p>
          <a:p>
            <a:pPr marL="0" indent="0"/>
            <a:r>
              <a:rPr lang="en-GB" sz="1000" dirty="0">
                <a:solidFill>
                  <a:schemeClr val="tx1"/>
                </a:solidFill>
                <a:latin typeface="Raleway" pitchFamily="2" charset="0"/>
              </a:rPr>
              <a:t>#display parameters (default parameters here i.e., core 'rbf')</a:t>
            </a:r>
          </a:p>
          <a:p>
            <a:pPr marL="0" indent="0"/>
            <a:r>
              <a:rPr lang="en-GB" sz="1000" dirty="0">
                <a:solidFill>
                  <a:schemeClr val="tx1"/>
                </a:solidFill>
                <a:latin typeface="Raleway" pitchFamily="2" charset="0"/>
              </a:rPr>
              <a:t>#no standardization (scale) of data apparently</a:t>
            </a:r>
          </a:p>
          <a:p>
            <a:pPr marL="0" indent="0"/>
            <a:r>
              <a:rPr lang="en-GB" sz="1000" dirty="0">
                <a:solidFill>
                  <a:schemeClr val="bg2"/>
                </a:solidFill>
                <a:latin typeface="Raleway" pitchFamily="2" charset="0"/>
              </a:rPr>
              <a:t>print(svm)</a:t>
            </a:r>
          </a:p>
          <a:p>
            <a:pPr marL="0" indent="0"/>
            <a:r>
              <a:rPr lang="en-GB" sz="1000" dirty="0">
                <a:solidFill>
                  <a:schemeClr val="tx1"/>
                </a:solidFill>
                <a:latin typeface="Raleway" pitchFamily="2" charset="0"/>
              </a:rPr>
              <a:t>#learning - building the predictive model</a:t>
            </a:r>
          </a:p>
          <a:p>
            <a:pPr marL="0" indent="0"/>
            <a:r>
              <a:rPr lang="en-GB" sz="1000" dirty="0">
                <a:solidFill>
                  <a:schemeClr val="bg2"/>
                </a:solidFill>
                <a:latin typeface="Raleway" pitchFamily="2" charset="0"/>
              </a:rPr>
              <a:t>svm.fit(X_app,y_app)</a:t>
            </a:r>
          </a:p>
          <a:p>
            <a:pPr marL="0" indent="0"/>
            <a:r>
              <a:rPr lang="en-GB" sz="1000" dirty="0">
                <a:solidFill>
                  <a:schemeClr val="tx1"/>
                </a:solidFill>
                <a:latin typeface="Raleway" pitchFamily="2" charset="0"/>
              </a:rPr>
              <a:t>#import test data</a:t>
            </a:r>
          </a:p>
          <a:p>
            <a:pPr marL="0" indent="0"/>
            <a:r>
              <a:rPr lang="en-GB" sz="1000" dirty="0">
                <a:solidFill>
                  <a:schemeClr val="bg2"/>
                </a:solidFill>
                <a:latin typeface="Raleway" pitchFamily="2" charset="0"/>
              </a:rPr>
              <a:t>dtest = pandas.read_table("ionosphere-test.txt",sep="\t",header=0,decimal=".")</a:t>
            </a:r>
          </a:p>
          <a:p>
            <a:pPr marL="0" indent="0"/>
            <a:r>
              <a:rPr lang="en-GB" sz="1000" dirty="0">
                <a:solidFill>
                  <a:schemeClr val="bg2"/>
                </a:solidFill>
                <a:latin typeface="Raleway" pitchFamily="2" charset="0"/>
              </a:rPr>
              <a:t>print(dtest.shape)</a:t>
            </a:r>
          </a:p>
          <a:p>
            <a:pPr marL="0" indent="0"/>
            <a:r>
              <a:rPr lang="en-GB" sz="1000" dirty="0">
                <a:solidFill>
                  <a:schemeClr val="bg2"/>
                </a:solidFill>
                <a:latin typeface="Raleway" pitchFamily="2" charset="0"/>
              </a:rPr>
              <a:t>y_test = dtest.as_matrix()[:,32]</a:t>
            </a:r>
          </a:p>
          <a:p>
            <a:pPr marL="0" indent="0"/>
            <a:r>
              <a:rPr lang="en-GB" sz="1000" dirty="0">
                <a:solidFill>
                  <a:schemeClr val="bg2"/>
                </a:solidFill>
                <a:latin typeface="Raleway" pitchFamily="2" charset="0"/>
              </a:rPr>
              <a:t>X_test = dtest.as_matrix()[:,0:32]</a:t>
            </a:r>
          </a:p>
          <a:p>
            <a:pPr marL="0" indent="0"/>
            <a:r>
              <a:rPr lang="en-GB" sz="1000" dirty="0">
                <a:solidFill>
                  <a:schemeClr val="tx1"/>
                </a:solidFill>
                <a:latin typeface="Raleway" pitchFamily="2" charset="0"/>
              </a:rPr>
              <a:t>#prediction on the test sample</a:t>
            </a:r>
          </a:p>
          <a:p>
            <a:pPr marL="0" indent="0"/>
            <a:r>
              <a:rPr lang="en-GB" sz="1000" dirty="0">
                <a:solidFill>
                  <a:schemeClr val="bg2"/>
                </a:solidFill>
                <a:latin typeface="Raleway" pitchFamily="2" charset="0"/>
              </a:rPr>
              <a:t>y_pred = svm.predict(X_test)</a:t>
            </a:r>
          </a:p>
          <a:p>
            <a:pPr marL="0" indent="0"/>
            <a:r>
              <a:rPr lang="en-GB" sz="1000" dirty="0">
                <a:solidFill>
                  <a:schemeClr val="tx1"/>
                </a:solidFill>
                <a:latin typeface="Raleway" pitchFamily="2" charset="0"/>
              </a:rPr>
              <a:t>#evaluation : error rate = 0.07</a:t>
            </a:r>
          </a:p>
          <a:p>
            <a:pPr marL="0" indent="0"/>
            <a:r>
              <a:rPr lang="en-GB" sz="1000" dirty="0">
                <a:solidFill>
                  <a:schemeClr val="bg2"/>
                </a:solidFill>
                <a:latin typeface="Raleway" pitchFamily="2" charset="0"/>
              </a:rPr>
              <a:t>from sklearn import metrics</a:t>
            </a:r>
          </a:p>
          <a:p>
            <a:pPr marL="0" indent="0"/>
            <a:r>
              <a:rPr lang="en-GB" sz="1000" dirty="0">
                <a:solidFill>
                  <a:schemeClr val="bg2"/>
                </a:solidFill>
                <a:latin typeface="Raleway" pitchFamily="2" charset="0"/>
              </a:rPr>
              <a:t>err = 1.0 - metrics.accuracy_score(y_test,y_pred)</a:t>
            </a:r>
          </a:p>
          <a:p>
            <a:pPr marL="0" indent="0"/>
            <a:r>
              <a:rPr lang="en-GB" sz="1000" dirty="0">
                <a:solidFill>
                  <a:schemeClr val="bg2"/>
                </a:solidFill>
                <a:latin typeface="Raleway" pitchFamily="2" charset="0"/>
              </a:rPr>
              <a:t>print(err)</a:t>
            </a:r>
          </a:p>
        </p:txBody>
      </p:sp>
    </p:spTree>
    <p:extLst>
      <p:ext uri="{BB962C8B-B14F-4D97-AF65-F5344CB8AC3E}">
        <p14:creationId xmlns:p14="http://schemas.microsoft.com/office/powerpoint/2010/main" val="20052669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3"/>
          <p:cNvSpPr txBox="1">
            <a:spLocks noGrp="1"/>
          </p:cNvSpPr>
          <p:nvPr>
            <p:ph type="ctrTitle"/>
          </p:nvPr>
        </p:nvSpPr>
        <p:spPr>
          <a:xfrm>
            <a:off x="225188" y="364364"/>
            <a:ext cx="8693624" cy="660156"/>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GB" sz="2200" dirty="0"/>
              <a:t>Python</a:t>
            </a:r>
            <a:br>
              <a:rPr lang="en-GB" sz="2200" dirty="0"/>
            </a:br>
            <a:r>
              <a:rPr lang="en-GB" sz="1600" dirty="0"/>
              <a:t>scikit-learn - GridSearchCV</a:t>
            </a:r>
          </a:p>
        </p:txBody>
      </p:sp>
      <p:sp>
        <p:nvSpPr>
          <p:cNvPr id="11" name="Google Shape;89;p13">
            <a:extLst>
              <a:ext uri="{FF2B5EF4-FFF2-40B4-BE49-F238E27FC236}">
                <a16:creationId xmlns:a16="http://schemas.microsoft.com/office/drawing/2014/main" id="{BC4F913D-513F-69A8-2A67-2F2CAE1A3091}"/>
              </a:ext>
            </a:extLst>
          </p:cNvPr>
          <p:cNvSpPr txBox="1">
            <a:spLocks noGrp="1"/>
          </p:cNvSpPr>
          <p:nvPr>
            <p:ph type="subTitle" idx="1"/>
          </p:nvPr>
        </p:nvSpPr>
        <p:spPr>
          <a:xfrm>
            <a:off x="2240239" y="0"/>
            <a:ext cx="4549522" cy="484496"/>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GB" sz="1800" dirty="0"/>
              <a:t>Support Vector Machines (SVM)</a:t>
            </a:r>
          </a:p>
        </p:txBody>
      </p:sp>
      <p:sp>
        <p:nvSpPr>
          <p:cNvPr id="7" name="Google Shape;89;p13">
            <a:extLst>
              <a:ext uri="{FF2B5EF4-FFF2-40B4-BE49-F238E27FC236}">
                <a16:creationId xmlns:a16="http://schemas.microsoft.com/office/drawing/2014/main" id="{4404F366-75EC-D677-6BCA-59850F4AC0CC}"/>
              </a:ext>
            </a:extLst>
          </p:cNvPr>
          <p:cNvSpPr txBox="1">
            <a:spLocks/>
          </p:cNvSpPr>
          <p:nvPr/>
        </p:nvSpPr>
        <p:spPr>
          <a:xfrm>
            <a:off x="1910687" y="1763151"/>
            <a:ext cx="2631084" cy="3320640"/>
          </a:xfrm>
          <a:prstGeom prst="rect">
            <a:avLst/>
          </a:prstGeom>
          <a:solidFill>
            <a:schemeClr val="tx2"/>
          </a:solid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endParaRPr lang="en-GB" sz="1100" dirty="0">
              <a:solidFill>
                <a:schemeClr val="bg2"/>
              </a:solidFill>
              <a:latin typeface="Raleway" pitchFamily="2" charset="0"/>
            </a:endParaRPr>
          </a:p>
        </p:txBody>
      </p:sp>
      <p:sp>
        <p:nvSpPr>
          <p:cNvPr id="8" name="Google Shape;89;p13">
            <a:extLst>
              <a:ext uri="{FF2B5EF4-FFF2-40B4-BE49-F238E27FC236}">
                <a16:creationId xmlns:a16="http://schemas.microsoft.com/office/drawing/2014/main" id="{4B0F2069-DDB2-DEE3-4534-4FCDE287E785}"/>
              </a:ext>
            </a:extLst>
          </p:cNvPr>
          <p:cNvSpPr txBox="1">
            <a:spLocks/>
          </p:cNvSpPr>
          <p:nvPr/>
        </p:nvSpPr>
        <p:spPr>
          <a:xfrm>
            <a:off x="2968388" y="2828499"/>
            <a:ext cx="2866030" cy="1204414"/>
          </a:xfrm>
          <a:prstGeom prst="rect">
            <a:avLst/>
          </a:prstGeom>
          <a:solidFill>
            <a:schemeClr val="tx2"/>
          </a:solid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endParaRPr lang="en-GB" sz="1100" dirty="0">
              <a:solidFill>
                <a:schemeClr val="bg2"/>
              </a:solidFill>
              <a:latin typeface="Raleway" pitchFamily="2" charset="0"/>
            </a:endParaRPr>
          </a:p>
        </p:txBody>
      </p:sp>
      <p:pic>
        <p:nvPicPr>
          <p:cNvPr id="4" name="Picture 3" descr="Text&#10;&#10;Description automatically generated">
            <a:extLst>
              <a:ext uri="{FF2B5EF4-FFF2-40B4-BE49-F238E27FC236}">
                <a16:creationId xmlns:a16="http://schemas.microsoft.com/office/drawing/2014/main" id="{5F952008-CED6-64A4-F5EB-A0084430E028}"/>
              </a:ext>
            </a:extLst>
          </p:cNvPr>
          <p:cNvPicPr>
            <a:picLocks noChangeAspect="1"/>
          </p:cNvPicPr>
          <p:nvPr/>
        </p:nvPicPr>
        <p:blipFill>
          <a:blip r:embed="rId3"/>
          <a:stretch>
            <a:fillRect/>
          </a:stretch>
        </p:blipFill>
        <p:spPr>
          <a:xfrm>
            <a:off x="1801504" y="993571"/>
            <a:ext cx="5661383" cy="4090220"/>
          </a:xfrm>
          <a:prstGeom prst="rect">
            <a:avLst/>
          </a:prstGeom>
        </p:spPr>
      </p:pic>
      <p:sp>
        <p:nvSpPr>
          <p:cNvPr id="5" name="Google Shape;89;p13">
            <a:extLst>
              <a:ext uri="{FF2B5EF4-FFF2-40B4-BE49-F238E27FC236}">
                <a16:creationId xmlns:a16="http://schemas.microsoft.com/office/drawing/2014/main" id="{DA48B3B4-DF3F-58B5-E6CE-1F826BE68172}"/>
              </a:ext>
            </a:extLst>
          </p:cNvPr>
          <p:cNvSpPr txBox="1">
            <a:spLocks/>
          </p:cNvSpPr>
          <p:nvPr/>
        </p:nvSpPr>
        <p:spPr>
          <a:xfrm>
            <a:off x="1241947" y="1591375"/>
            <a:ext cx="4954138" cy="3492415"/>
          </a:xfrm>
          <a:prstGeom prst="rect">
            <a:avLst/>
          </a:prstGeom>
          <a:solidFill>
            <a:schemeClr val="tx2"/>
          </a:solidFill>
          <a:ln>
            <a:solidFill>
              <a:schemeClr val="accent5"/>
            </a:solidFill>
          </a:ln>
        </p:spPr>
        <p:txBody>
          <a:bodyPr spcFirstLastPara="1" wrap="square" lIns="91425" tIns="91425" rIns="91425" bIns="91425" anchor="t" anchorCtr="0">
            <a:normAutofit fontScale="92500" lnSpcReduction="10000"/>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1100" dirty="0">
                <a:solidFill>
                  <a:schemeClr val="tx1"/>
                </a:solidFill>
                <a:latin typeface="Raleway" pitchFamily="2" charset="0"/>
              </a:rPr>
              <a:t>#search grid class</a:t>
            </a:r>
          </a:p>
          <a:p>
            <a:pPr marL="0" indent="0" algn="just"/>
            <a:r>
              <a:rPr lang="en-GB" sz="1100" dirty="0">
                <a:solidFill>
                  <a:schemeClr val="bg2"/>
                </a:solidFill>
                <a:latin typeface="Raleway" pitchFamily="2" charset="0"/>
              </a:rPr>
              <a:t>from sklearn.grid_search import GridSearchCV</a:t>
            </a:r>
          </a:p>
          <a:p>
            <a:pPr marL="0" indent="0" algn="just"/>
            <a:endParaRPr lang="en-GB" sz="1100" dirty="0">
              <a:solidFill>
                <a:schemeClr val="bg2"/>
              </a:solidFill>
              <a:latin typeface="Raleway" pitchFamily="2" charset="0"/>
            </a:endParaRPr>
          </a:p>
          <a:p>
            <a:pPr marL="0" indent="0" algn="just"/>
            <a:r>
              <a:rPr lang="en-GB" sz="1100" dirty="0">
                <a:solidFill>
                  <a:schemeClr val="tx1"/>
                </a:solidFill>
                <a:latin typeface="Raleway" pitchFamily="2" charset="0"/>
              </a:rPr>
              <a:t>#parameters to test - play on kernels and cost parameter</a:t>
            </a:r>
          </a:p>
          <a:p>
            <a:pPr marL="0" indent="0" algn="just"/>
            <a:r>
              <a:rPr lang="en-GB" sz="1100" dirty="0">
                <a:solidFill>
                  <a:schemeClr val="bg2"/>
                </a:solidFill>
                <a:latin typeface="Raleway" pitchFamily="2" charset="0"/>
              </a:rPr>
              <a:t>parameters = {"kernel":['linear','poly','rbf','sigmoid'], "C":[0.1,0.5,1.0,2.0,10.0]}</a:t>
            </a:r>
          </a:p>
          <a:p>
            <a:pPr marL="0" indent="0" algn="just"/>
            <a:endParaRPr lang="en-GB" sz="1100" dirty="0">
              <a:solidFill>
                <a:schemeClr val="bg2"/>
              </a:solidFill>
              <a:latin typeface="Raleway" pitchFamily="2" charset="0"/>
            </a:endParaRPr>
          </a:p>
          <a:p>
            <a:pPr marL="0" indent="0" algn="just"/>
            <a:r>
              <a:rPr lang="en-GB" sz="1100" dirty="0">
                <a:solidFill>
                  <a:schemeClr val="tx1"/>
                </a:solidFill>
                <a:latin typeface="Raleway" pitchFamily="2" charset="0"/>
              </a:rPr>
              <a:t>#classifier to use</a:t>
            </a:r>
          </a:p>
          <a:p>
            <a:pPr marL="0" indent="0" algn="just"/>
            <a:r>
              <a:rPr lang="en-GB" sz="1100" dirty="0">
                <a:solidFill>
                  <a:schemeClr val="bg2"/>
                </a:solidFill>
                <a:latin typeface="Raleway" pitchFamily="2" charset="0"/>
              </a:rPr>
              <a:t>svmc = SVC()</a:t>
            </a:r>
          </a:p>
          <a:p>
            <a:pPr marL="0" indent="0" algn="just"/>
            <a:endParaRPr lang="en-GB" sz="1100" dirty="0">
              <a:solidFill>
                <a:schemeClr val="bg2"/>
              </a:solidFill>
              <a:latin typeface="Raleway" pitchFamily="2" charset="0"/>
            </a:endParaRPr>
          </a:p>
          <a:p>
            <a:pPr marL="0" indent="0" algn="just"/>
            <a:r>
              <a:rPr lang="en-GB" sz="1100" dirty="0">
                <a:solidFill>
                  <a:schemeClr val="tx1"/>
                </a:solidFill>
                <a:latin typeface="Raleway" pitchFamily="2" charset="0"/>
              </a:rPr>
              <a:t>#search instantiation</a:t>
            </a:r>
          </a:p>
          <a:p>
            <a:pPr marL="0" indent="0" algn="just"/>
            <a:r>
              <a:rPr lang="en-GB" sz="1100" dirty="0">
                <a:solidFill>
                  <a:schemeClr val="bg2"/>
                </a:solidFill>
                <a:latin typeface="Raleway" pitchFamily="2" charset="0"/>
              </a:rPr>
              <a:t>grid = GridSearchCV(estimator=svmc,param_grid=parameters,scoring="accuracy")</a:t>
            </a:r>
          </a:p>
          <a:p>
            <a:pPr marL="0" indent="0" algn="just"/>
            <a:endParaRPr lang="en-GB" sz="1100" dirty="0">
              <a:solidFill>
                <a:schemeClr val="bg2"/>
              </a:solidFill>
              <a:latin typeface="Raleway" pitchFamily="2" charset="0"/>
            </a:endParaRPr>
          </a:p>
          <a:p>
            <a:pPr marL="0" indent="0" algn="just"/>
            <a:r>
              <a:rPr lang="en-GB" sz="1100" dirty="0">
                <a:solidFill>
                  <a:schemeClr val="tx1"/>
                </a:solidFill>
                <a:latin typeface="Raleway" pitchFamily="2" charset="0"/>
              </a:rPr>
              <a:t>#start the exploration</a:t>
            </a:r>
          </a:p>
          <a:p>
            <a:pPr marL="0" indent="0" algn="just"/>
            <a:r>
              <a:rPr lang="en-GB" sz="1100" dirty="0">
                <a:solidFill>
                  <a:schemeClr val="bg2"/>
                </a:solidFill>
                <a:latin typeface="Raleway" pitchFamily="2" charset="0"/>
              </a:rPr>
              <a:t>results = grid.fit(X_app,y_app)</a:t>
            </a:r>
          </a:p>
          <a:p>
            <a:pPr marL="0" indent="0" algn="just"/>
            <a:endParaRPr lang="en-GB" sz="1100" dirty="0">
              <a:solidFill>
                <a:schemeClr val="bg2"/>
              </a:solidFill>
              <a:latin typeface="Raleway" pitchFamily="2" charset="0"/>
            </a:endParaRPr>
          </a:p>
          <a:p>
            <a:pPr marL="0" indent="0" algn="just"/>
            <a:r>
              <a:rPr lang="en-GB" sz="1100" dirty="0">
                <a:solidFill>
                  <a:schemeClr val="tx1"/>
                </a:solidFill>
                <a:latin typeface="Raleway" pitchFamily="2" charset="0"/>
              </a:rPr>
              <a:t>#best_parameterization : {'kernel' : 'rbf', 'C' : 10.0}</a:t>
            </a:r>
          </a:p>
          <a:p>
            <a:pPr marL="0" indent="0" algn="just"/>
            <a:r>
              <a:rPr lang="en-GB" sz="1100" dirty="0">
                <a:solidFill>
                  <a:schemeClr val="bg2"/>
                </a:solidFill>
                <a:latin typeface="Raleway" pitchFamily="2" charset="0"/>
              </a:rPr>
              <a:t>print(resultats.best_params_)</a:t>
            </a:r>
          </a:p>
          <a:p>
            <a:pPr marL="0" indent="0" algn="just"/>
            <a:endParaRPr lang="en-GB" sz="1100" dirty="0">
              <a:solidFill>
                <a:schemeClr val="bg2"/>
              </a:solidFill>
              <a:latin typeface="Raleway" pitchFamily="2" charset="0"/>
            </a:endParaRPr>
          </a:p>
          <a:p>
            <a:pPr marL="0" indent="0" algn="just"/>
            <a:r>
              <a:rPr lang="en-GB" sz="1100" dirty="0">
                <a:solidFill>
                  <a:schemeClr val="tx1"/>
                </a:solidFill>
                <a:latin typeface="Raleway" pitchFamily="2" charset="0"/>
              </a:rPr>
              <a:t>#prediction with the ''best'' model identified</a:t>
            </a:r>
          </a:p>
          <a:p>
            <a:pPr marL="0" indent="0" algn="just"/>
            <a:r>
              <a:rPr lang="en-GB" sz="1100" dirty="0">
                <a:solidFill>
                  <a:schemeClr val="bg2"/>
                </a:solidFill>
                <a:latin typeface="Raleway" pitchFamily="2" charset="0"/>
              </a:rPr>
              <a:t>ypredc = results.predict(X_test)</a:t>
            </a:r>
          </a:p>
          <a:p>
            <a:pPr marL="0" indent="0" algn="just"/>
            <a:endParaRPr lang="en-GB" sz="1100" dirty="0">
              <a:solidFill>
                <a:schemeClr val="bg2"/>
              </a:solidFill>
              <a:latin typeface="Raleway" pitchFamily="2" charset="0"/>
            </a:endParaRPr>
          </a:p>
          <a:p>
            <a:pPr marL="0" indent="0" algn="just"/>
            <a:r>
              <a:rPr lang="en-GB" sz="1100" dirty="0">
                <a:solidFill>
                  <a:schemeClr val="tx1"/>
                </a:solidFill>
                <a:latin typeface="Raleway" pitchFamily="2" charset="0"/>
              </a:rPr>
              <a:t>#performance of the ''best'' model - error rate = 0.045 (!)</a:t>
            </a:r>
          </a:p>
          <a:p>
            <a:pPr marL="0" indent="0" algn="just"/>
            <a:r>
              <a:rPr lang="en-GB" sz="1100" dirty="0">
                <a:solidFill>
                  <a:schemeClr val="bg2"/>
                </a:solidFill>
                <a:latin typeface="Raleway" pitchFamily="2" charset="0"/>
              </a:rPr>
              <a:t>err_best = 1.0 - metrics.accuracy_score(y_test,ypredc)</a:t>
            </a:r>
          </a:p>
          <a:p>
            <a:pPr marL="0" indent="0" algn="just"/>
            <a:r>
              <a:rPr lang="en-GB" sz="1100" dirty="0">
                <a:solidFill>
                  <a:schemeClr val="bg2"/>
                </a:solidFill>
                <a:latin typeface="Raleway" pitchFamily="2" charset="0"/>
              </a:rPr>
              <a:t>print(err_best)</a:t>
            </a:r>
          </a:p>
        </p:txBody>
      </p:sp>
      <p:sp>
        <p:nvSpPr>
          <p:cNvPr id="10" name="Google Shape;89;p13">
            <a:extLst>
              <a:ext uri="{FF2B5EF4-FFF2-40B4-BE49-F238E27FC236}">
                <a16:creationId xmlns:a16="http://schemas.microsoft.com/office/drawing/2014/main" id="{05A187D4-55DE-A22D-B334-1BCF2E4BA460}"/>
              </a:ext>
            </a:extLst>
          </p:cNvPr>
          <p:cNvSpPr txBox="1">
            <a:spLocks/>
          </p:cNvSpPr>
          <p:nvPr/>
        </p:nvSpPr>
        <p:spPr>
          <a:xfrm>
            <a:off x="4271749" y="1059803"/>
            <a:ext cx="3368992" cy="830412"/>
          </a:xfrm>
          <a:prstGeom prst="rect">
            <a:avLst/>
          </a:prstGeom>
          <a:solidFill>
            <a:schemeClr val="tx2"/>
          </a:solidFill>
          <a:ln>
            <a:solidFill>
              <a:schemeClr val="accent3"/>
            </a:solidFill>
          </a:ln>
        </p:spPr>
        <p:txBody>
          <a:bodyPr spcFirstLastPara="1" wrap="square" lIns="91425" tIns="91425" rIns="91425" bIns="91425" anchor="t" anchorCtr="0">
            <a:normAutofit lnSpcReduction="10000"/>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1100" dirty="0">
                <a:solidFill>
                  <a:schemeClr val="bg2"/>
                </a:solidFill>
                <a:latin typeface="Raleway" pitchFamily="2" charset="0"/>
              </a:rPr>
              <a:t>Scikit-learn proposes a mechanism to search for the optimal parameters in cross validation. The test sample is not used, it keeps its status of impartial referee. impartial referee.</a:t>
            </a:r>
          </a:p>
        </p:txBody>
      </p:sp>
    </p:spTree>
    <p:extLst>
      <p:ext uri="{BB962C8B-B14F-4D97-AF65-F5344CB8AC3E}">
        <p14:creationId xmlns:p14="http://schemas.microsoft.com/office/powerpoint/2010/main" val="49378850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3"/>
          <p:cNvSpPr txBox="1">
            <a:spLocks noGrp="1"/>
          </p:cNvSpPr>
          <p:nvPr>
            <p:ph type="ctrTitle"/>
          </p:nvPr>
        </p:nvSpPr>
        <p:spPr>
          <a:xfrm>
            <a:off x="225188" y="364364"/>
            <a:ext cx="8693624" cy="660156"/>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GB" sz="2200" dirty="0"/>
              <a:t>R</a:t>
            </a:r>
            <a:br>
              <a:rPr lang="en-GB" sz="2200" dirty="0"/>
            </a:br>
            <a:r>
              <a:rPr lang="en-GB" sz="1600" dirty="0"/>
              <a:t>e1071 - svm() of LIBSVM</a:t>
            </a:r>
          </a:p>
        </p:txBody>
      </p:sp>
      <p:sp>
        <p:nvSpPr>
          <p:cNvPr id="11" name="Google Shape;89;p13">
            <a:extLst>
              <a:ext uri="{FF2B5EF4-FFF2-40B4-BE49-F238E27FC236}">
                <a16:creationId xmlns:a16="http://schemas.microsoft.com/office/drawing/2014/main" id="{BC4F913D-513F-69A8-2A67-2F2CAE1A3091}"/>
              </a:ext>
            </a:extLst>
          </p:cNvPr>
          <p:cNvSpPr txBox="1">
            <a:spLocks noGrp="1"/>
          </p:cNvSpPr>
          <p:nvPr>
            <p:ph type="subTitle" idx="1"/>
          </p:nvPr>
        </p:nvSpPr>
        <p:spPr>
          <a:xfrm>
            <a:off x="2240239" y="0"/>
            <a:ext cx="4549522" cy="484496"/>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GB" sz="1800" dirty="0"/>
              <a:t>Support Vector Machines (SVM)</a:t>
            </a:r>
          </a:p>
        </p:txBody>
      </p:sp>
      <p:sp>
        <p:nvSpPr>
          <p:cNvPr id="7" name="Google Shape;89;p13">
            <a:extLst>
              <a:ext uri="{FF2B5EF4-FFF2-40B4-BE49-F238E27FC236}">
                <a16:creationId xmlns:a16="http://schemas.microsoft.com/office/drawing/2014/main" id="{4404F366-75EC-D677-6BCA-59850F4AC0CC}"/>
              </a:ext>
            </a:extLst>
          </p:cNvPr>
          <p:cNvSpPr txBox="1">
            <a:spLocks/>
          </p:cNvSpPr>
          <p:nvPr/>
        </p:nvSpPr>
        <p:spPr>
          <a:xfrm>
            <a:off x="1910687" y="1763151"/>
            <a:ext cx="2631084" cy="3320640"/>
          </a:xfrm>
          <a:prstGeom prst="rect">
            <a:avLst/>
          </a:prstGeom>
          <a:solidFill>
            <a:schemeClr val="tx2"/>
          </a:solid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endParaRPr lang="en-GB" sz="1100" dirty="0">
              <a:solidFill>
                <a:schemeClr val="bg2"/>
              </a:solidFill>
              <a:latin typeface="Raleway" pitchFamily="2" charset="0"/>
            </a:endParaRPr>
          </a:p>
        </p:txBody>
      </p:sp>
      <p:sp>
        <p:nvSpPr>
          <p:cNvPr id="8" name="Google Shape;89;p13">
            <a:extLst>
              <a:ext uri="{FF2B5EF4-FFF2-40B4-BE49-F238E27FC236}">
                <a16:creationId xmlns:a16="http://schemas.microsoft.com/office/drawing/2014/main" id="{4B0F2069-DDB2-DEE3-4534-4FCDE287E785}"/>
              </a:ext>
            </a:extLst>
          </p:cNvPr>
          <p:cNvSpPr txBox="1">
            <a:spLocks/>
          </p:cNvSpPr>
          <p:nvPr/>
        </p:nvSpPr>
        <p:spPr>
          <a:xfrm>
            <a:off x="2968388" y="2828499"/>
            <a:ext cx="2866030" cy="1204414"/>
          </a:xfrm>
          <a:prstGeom prst="rect">
            <a:avLst/>
          </a:prstGeom>
          <a:solidFill>
            <a:schemeClr val="tx2"/>
          </a:solid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endParaRPr lang="en-GB" sz="1100" dirty="0">
              <a:solidFill>
                <a:schemeClr val="bg2"/>
              </a:solidFill>
              <a:latin typeface="Raleway" pitchFamily="2" charset="0"/>
            </a:endParaRPr>
          </a:p>
        </p:txBody>
      </p:sp>
      <p:pic>
        <p:nvPicPr>
          <p:cNvPr id="3" name="Picture 2" descr="Text&#10;&#10;Description automatically generated">
            <a:extLst>
              <a:ext uri="{FF2B5EF4-FFF2-40B4-BE49-F238E27FC236}">
                <a16:creationId xmlns:a16="http://schemas.microsoft.com/office/drawing/2014/main" id="{D6BB7E51-298D-478D-E316-6672AB06103E}"/>
              </a:ext>
            </a:extLst>
          </p:cNvPr>
          <p:cNvPicPr>
            <a:picLocks noChangeAspect="1"/>
          </p:cNvPicPr>
          <p:nvPr/>
        </p:nvPicPr>
        <p:blipFill>
          <a:blip r:embed="rId3"/>
          <a:stretch>
            <a:fillRect/>
          </a:stretch>
        </p:blipFill>
        <p:spPr>
          <a:xfrm>
            <a:off x="1796687" y="1001488"/>
            <a:ext cx="6150680" cy="4142012"/>
          </a:xfrm>
          <a:prstGeom prst="rect">
            <a:avLst/>
          </a:prstGeom>
        </p:spPr>
      </p:pic>
      <p:sp>
        <p:nvSpPr>
          <p:cNvPr id="15" name="Google Shape;89;p13">
            <a:extLst>
              <a:ext uri="{FF2B5EF4-FFF2-40B4-BE49-F238E27FC236}">
                <a16:creationId xmlns:a16="http://schemas.microsoft.com/office/drawing/2014/main" id="{26BB543D-43D4-1853-8786-0E02D9BA6256}"/>
              </a:ext>
            </a:extLst>
          </p:cNvPr>
          <p:cNvSpPr txBox="1">
            <a:spLocks/>
          </p:cNvSpPr>
          <p:nvPr/>
        </p:nvSpPr>
        <p:spPr>
          <a:xfrm>
            <a:off x="5672651" y="4423635"/>
            <a:ext cx="2866031" cy="660156"/>
          </a:xfrm>
          <a:prstGeom prst="rect">
            <a:avLst/>
          </a:prstGeom>
          <a:solidFill>
            <a:schemeClr val="tx2"/>
          </a:solidFill>
          <a:ln>
            <a:noFill/>
          </a:ln>
        </p:spPr>
        <p:txBody>
          <a:bodyPr spcFirstLastPara="1" wrap="square" lIns="91425" tIns="91425" rIns="91425" bIns="91425" anchor="t" anchorCtr="0">
            <a:normAutofit fontScale="92500"/>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1100" dirty="0">
                <a:solidFill>
                  <a:schemeClr val="accent3"/>
                </a:solidFill>
                <a:latin typeface="Raleway" pitchFamily="2" charset="0"/>
              </a:rPr>
              <a:t>Compared to scikit-learn, the standardization data standardization (recommended in most cases) plays cases) is fully in play.</a:t>
            </a:r>
          </a:p>
        </p:txBody>
      </p:sp>
      <p:sp>
        <p:nvSpPr>
          <p:cNvPr id="16" name="Google Shape;89;p13">
            <a:extLst>
              <a:ext uri="{FF2B5EF4-FFF2-40B4-BE49-F238E27FC236}">
                <a16:creationId xmlns:a16="http://schemas.microsoft.com/office/drawing/2014/main" id="{39491999-B65A-0575-A810-E2E9C6A742A4}"/>
              </a:ext>
            </a:extLst>
          </p:cNvPr>
          <p:cNvSpPr txBox="1">
            <a:spLocks/>
          </p:cNvSpPr>
          <p:nvPr/>
        </p:nvSpPr>
        <p:spPr>
          <a:xfrm>
            <a:off x="1958453" y="1876567"/>
            <a:ext cx="2643778" cy="633370"/>
          </a:xfrm>
          <a:prstGeom prst="rect">
            <a:avLst/>
          </a:prstGeom>
          <a:solidFill>
            <a:schemeClr val="tx2"/>
          </a:solidFill>
          <a:ln>
            <a:noFill/>
          </a:ln>
        </p:spPr>
        <p:txBody>
          <a:bodyPr spcFirstLastPara="1" wrap="square" lIns="91425" tIns="91425" rIns="91425" bIns="91425" anchor="t" anchorCtr="0">
            <a:normAutofit fontScale="62500" lnSpcReduction="20000"/>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r>
              <a:rPr lang="en-GB" sz="1100" dirty="0">
                <a:solidFill>
                  <a:schemeClr val="tx1"/>
                </a:solidFill>
                <a:latin typeface="Raleway" pitchFamily="2" charset="0"/>
              </a:rPr>
              <a:t>#import data</a:t>
            </a:r>
          </a:p>
          <a:p>
            <a:pPr marL="0" indent="0"/>
            <a:r>
              <a:rPr lang="en-GB" sz="1100" dirty="0">
                <a:solidFill>
                  <a:schemeClr val="bg2"/>
                </a:solidFill>
                <a:latin typeface="Raleway" pitchFamily="2" charset="0"/>
              </a:rPr>
              <a:t>dtrain &lt;- read.table("ionosphere-train.txt",header=T,sep="\t")</a:t>
            </a:r>
          </a:p>
          <a:p>
            <a:pPr marL="0" indent="0"/>
            <a:r>
              <a:rPr lang="en-GB" sz="1100" dirty="0">
                <a:solidFill>
                  <a:schemeClr val="bg2"/>
                </a:solidFill>
                <a:latin typeface="Raleway" pitchFamily="2" charset="0"/>
              </a:rPr>
              <a:t>dtest &lt;- read.table("ionosphere-test.txt",header=T,sep="\t")</a:t>
            </a:r>
          </a:p>
        </p:txBody>
      </p:sp>
      <p:sp>
        <p:nvSpPr>
          <p:cNvPr id="17" name="Google Shape;89;p13">
            <a:extLst>
              <a:ext uri="{FF2B5EF4-FFF2-40B4-BE49-F238E27FC236}">
                <a16:creationId xmlns:a16="http://schemas.microsoft.com/office/drawing/2014/main" id="{9750076B-8633-71DB-EB86-06FBCCA2B586}"/>
              </a:ext>
            </a:extLst>
          </p:cNvPr>
          <p:cNvSpPr txBox="1">
            <a:spLocks/>
          </p:cNvSpPr>
          <p:nvPr/>
        </p:nvSpPr>
        <p:spPr>
          <a:xfrm>
            <a:off x="1976470" y="2439124"/>
            <a:ext cx="2322573" cy="461025"/>
          </a:xfrm>
          <a:prstGeom prst="rect">
            <a:avLst/>
          </a:prstGeom>
          <a:solidFill>
            <a:schemeClr val="tx2"/>
          </a:solid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700" dirty="0">
                <a:solidFill>
                  <a:schemeClr val="tx1"/>
                </a:solidFill>
                <a:latin typeface="Raleway" pitchFamily="2" charset="0"/>
              </a:rPr>
              <a:t>#package "e1071"</a:t>
            </a:r>
          </a:p>
          <a:p>
            <a:pPr marL="0" indent="0" algn="just"/>
            <a:r>
              <a:rPr lang="en-GB" sz="700" dirty="0">
                <a:solidFill>
                  <a:schemeClr val="bg2"/>
                </a:solidFill>
                <a:latin typeface="Raleway" pitchFamily="2" charset="0"/>
              </a:rPr>
              <a:t>library(e1071)</a:t>
            </a:r>
          </a:p>
        </p:txBody>
      </p:sp>
      <p:sp>
        <p:nvSpPr>
          <p:cNvPr id="18" name="Google Shape;89;p13">
            <a:extLst>
              <a:ext uri="{FF2B5EF4-FFF2-40B4-BE49-F238E27FC236}">
                <a16:creationId xmlns:a16="http://schemas.microsoft.com/office/drawing/2014/main" id="{C0BC8E44-2F66-25E3-D788-2B8589B533D2}"/>
              </a:ext>
            </a:extLst>
          </p:cNvPr>
          <p:cNvSpPr txBox="1">
            <a:spLocks/>
          </p:cNvSpPr>
          <p:nvPr/>
        </p:nvSpPr>
        <p:spPr>
          <a:xfrm>
            <a:off x="1957224" y="2916548"/>
            <a:ext cx="3201629" cy="461025"/>
          </a:xfrm>
          <a:prstGeom prst="rect">
            <a:avLst/>
          </a:prstGeom>
          <a:solidFill>
            <a:schemeClr val="tx2"/>
          </a:solidFill>
          <a:ln>
            <a:noFill/>
          </a:ln>
        </p:spPr>
        <p:txBody>
          <a:bodyPr spcFirstLastPara="1" wrap="square" lIns="91425" tIns="91425" rIns="91425" bIns="91425" anchor="t" anchorCtr="0">
            <a:normAutofit fontScale="62500" lnSpcReduction="20000"/>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1100" dirty="0">
                <a:solidFill>
                  <a:schemeClr val="tx1"/>
                </a:solidFill>
                <a:latin typeface="Raleway" pitchFamily="2" charset="0"/>
              </a:rPr>
              <a:t>#learning</a:t>
            </a:r>
          </a:p>
          <a:p>
            <a:pPr marL="0" indent="0" algn="just"/>
            <a:r>
              <a:rPr lang="en-GB" sz="1100" dirty="0">
                <a:solidFill>
                  <a:schemeClr val="tx1"/>
                </a:solidFill>
                <a:latin typeface="Raleway" pitchFamily="2" charset="0"/>
              </a:rPr>
              <a:t>#automatic data standardization, see scale parameter</a:t>
            </a:r>
          </a:p>
          <a:p>
            <a:pPr marL="0" indent="0" algn="just"/>
            <a:r>
              <a:rPr lang="en-GB" sz="1100" dirty="0">
                <a:solidFill>
                  <a:schemeClr val="bg2"/>
                </a:solidFill>
                <a:latin typeface="Raleway" pitchFamily="2" charset="0"/>
              </a:rPr>
              <a:t>m1 &lt;- svm(class ~ ., data = dtrain)</a:t>
            </a:r>
          </a:p>
        </p:txBody>
      </p:sp>
      <p:sp>
        <p:nvSpPr>
          <p:cNvPr id="19" name="Google Shape;89;p13">
            <a:extLst>
              <a:ext uri="{FF2B5EF4-FFF2-40B4-BE49-F238E27FC236}">
                <a16:creationId xmlns:a16="http://schemas.microsoft.com/office/drawing/2014/main" id="{318D2DDF-3D06-CF5E-A773-849C659EFC70}"/>
              </a:ext>
            </a:extLst>
          </p:cNvPr>
          <p:cNvSpPr txBox="1">
            <a:spLocks/>
          </p:cNvSpPr>
          <p:nvPr/>
        </p:nvSpPr>
        <p:spPr>
          <a:xfrm>
            <a:off x="1939988" y="3472624"/>
            <a:ext cx="816860" cy="461025"/>
          </a:xfrm>
          <a:prstGeom prst="rect">
            <a:avLst/>
          </a:prstGeom>
          <a:solidFill>
            <a:schemeClr val="tx2"/>
          </a:solid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800" dirty="0">
                <a:solidFill>
                  <a:schemeClr val="tx1"/>
                </a:solidFill>
                <a:latin typeface="Raleway" pitchFamily="2" charset="0"/>
              </a:rPr>
              <a:t>#display</a:t>
            </a:r>
          </a:p>
          <a:p>
            <a:pPr marL="0" indent="0" algn="just"/>
            <a:r>
              <a:rPr lang="en-GB" sz="800" dirty="0">
                <a:solidFill>
                  <a:schemeClr val="bg2"/>
                </a:solidFill>
                <a:latin typeface="Raleway" pitchFamily="2" charset="0"/>
              </a:rPr>
              <a:t>print(m1)</a:t>
            </a:r>
          </a:p>
        </p:txBody>
      </p:sp>
      <p:sp>
        <p:nvSpPr>
          <p:cNvPr id="20" name="Google Shape;89;p13">
            <a:extLst>
              <a:ext uri="{FF2B5EF4-FFF2-40B4-BE49-F238E27FC236}">
                <a16:creationId xmlns:a16="http://schemas.microsoft.com/office/drawing/2014/main" id="{47B04591-AB89-27BF-E6D8-2839AA9358B4}"/>
              </a:ext>
            </a:extLst>
          </p:cNvPr>
          <p:cNvSpPr txBox="1">
            <a:spLocks/>
          </p:cNvSpPr>
          <p:nvPr/>
        </p:nvSpPr>
        <p:spPr>
          <a:xfrm>
            <a:off x="1957224" y="3951766"/>
            <a:ext cx="1685498" cy="461025"/>
          </a:xfrm>
          <a:prstGeom prst="rect">
            <a:avLst/>
          </a:prstGeom>
          <a:solidFill>
            <a:schemeClr val="tx2"/>
          </a:solidFill>
          <a:ln>
            <a:noFill/>
          </a:ln>
        </p:spPr>
        <p:txBody>
          <a:bodyPr spcFirstLastPara="1" wrap="square" lIns="91425" tIns="91425" rIns="91425" bIns="91425" anchor="t" anchorCtr="0">
            <a:normAutofit fontScale="70000" lnSpcReduction="20000"/>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1100" dirty="0">
                <a:solidFill>
                  <a:schemeClr val="tx1"/>
                </a:solidFill>
                <a:latin typeface="Raleway" pitchFamily="2" charset="0"/>
              </a:rPr>
              <a:t>#prediction</a:t>
            </a:r>
          </a:p>
          <a:p>
            <a:pPr marL="0" indent="0" algn="just"/>
            <a:r>
              <a:rPr lang="en-GB" sz="1100" dirty="0">
                <a:solidFill>
                  <a:schemeClr val="bg2"/>
                </a:solidFill>
                <a:latin typeface="Raleway" pitchFamily="2" charset="0"/>
              </a:rPr>
              <a:t>y1 &lt;- predict(m1,newdata=dtest)</a:t>
            </a:r>
          </a:p>
        </p:txBody>
      </p:sp>
      <p:sp>
        <p:nvSpPr>
          <p:cNvPr id="21" name="Google Shape;89;p13">
            <a:extLst>
              <a:ext uri="{FF2B5EF4-FFF2-40B4-BE49-F238E27FC236}">
                <a16:creationId xmlns:a16="http://schemas.microsoft.com/office/drawing/2014/main" id="{B790EFA9-6FA4-2D74-E4AA-9D7FBCD4C896}"/>
              </a:ext>
            </a:extLst>
          </p:cNvPr>
          <p:cNvSpPr txBox="1">
            <a:spLocks/>
          </p:cNvSpPr>
          <p:nvPr/>
        </p:nvSpPr>
        <p:spPr>
          <a:xfrm>
            <a:off x="1965277" y="4384025"/>
            <a:ext cx="2333765" cy="647773"/>
          </a:xfrm>
          <a:prstGeom prst="rect">
            <a:avLst/>
          </a:prstGeom>
          <a:solidFill>
            <a:schemeClr val="tx2"/>
          </a:solidFill>
          <a:ln>
            <a:noFill/>
          </a:ln>
        </p:spPr>
        <p:txBody>
          <a:bodyPr spcFirstLastPara="1" wrap="square" lIns="91425" tIns="91425" rIns="91425" bIns="91425" anchor="t" anchorCtr="0">
            <a:normAutofit fontScale="85000" lnSpcReduction="20000"/>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1100" dirty="0">
                <a:solidFill>
                  <a:schemeClr val="tx1"/>
                </a:solidFill>
                <a:latin typeface="Raleway" pitchFamily="2" charset="0"/>
              </a:rPr>
              <a:t>#confusion matrix - </a:t>
            </a:r>
            <a:r>
              <a:rPr lang="en-GB" sz="1100" dirty="0">
                <a:solidFill>
                  <a:srgbClr val="C00000"/>
                </a:solidFill>
                <a:latin typeface="Raleway" pitchFamily="2" charset="0"/>
              </a:rPr>
              <a:t>error rate = 0.04</a:t>
            </a:r>
          </a:p>
          <a:p>
            <a:pPr marL="0" indent="0" algn="just"/>
            <a:r>
              <a:rPr lang="en-GB" sz="1100" dirty="0">
                <a:solidFill>
                  <a:schemeClr val="bg2"/>
                </a:solidFill>
                <a:latin typeface="Raleway" pitchFamily="2" charset="0"/>
              </a:rPr>
              <a:t>mc1 &lt;- table(dtest$class,y1)</a:t>
            </a:r>
          </a:p>
          <a:p>
            <a:pPr marL="0" indent="0" algn="just"/>
            <a:r>
              <a:rPr lang="en-GB" sz="1100" dirty="0">
                <a:solidFill>
                  <a:schemeClr val="bg2"/>
                </a:solidFill>
                <a:latin typeface="Raleway" pitchFamily="2" charset="0"/>
              </a:rPr>
              <a:t>err1 &lt;- 1 - sum(diag(mc1))/sum(mc1)</a:t>
            </a:r>
          </a:p>
          <a:p>
            <a:pPr marL="0" indent="0" algn="just"/>
            <a:r>
              <a:rPr lang="en-GB" sz="1100" dirty="0">
                <a:solidFill>
                  <a:schemeClr val="bg2"/>
                </a:solidFill>
                <a:latin typeface="Raleway" pitchFamily="2" charset="0"/>
              </a:rPr>
              <a:t>print(err1)</a:t>
            </a:r>
          </a:p>
        </p:txBody>
      </p:sp>
    </p:spTree>
    <p:extLst>
      <p:ext uri="{BB962C8B-B14F-4D97-AF65-F5344CB8AC3E}">
        <p14:creationId xmlns:p14="http://schemas.microsoft.com/office/powerpoint/2010/main" val="18142336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3"/>
          <p:cNvSpPr txBox="1">
            <a:spLocks noGrp="1"/>
          </p:cNvSpPr>
          <p:nvPr>
            <p:ph type="ctrTitle"/>
          </p:nvPr>
        </p:nvSpPr>
        <p:spPr>
          <a:xfrm>
            <a:off x="2240239" y="364364"/>
            <a:ext cx="4663522" cy="660156"/>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GB" sz="2400" dirty="0"/>
              <a:t>Search for the "optimal" solution </a:t>
            </a:r>
            <a:endParaRPr lang="en-GB" sz="2000" dirty="0"/>
          </a:p>
        </p:txBody>
      </p:sp>
      <p:sp>
        <p:nvSpPr>
          <p:cNvPr id="11" name="Google Shape;89;p13">
            <a:extLst>
              <a:ext uri="{FF2B5EF4-FFF2-40B4-BE49-F238E27FC236}">
                <a16:creationId xmlns:a16="http://schemas.microsoft.com/office/drawing/2014/main" id="{BC4F913D-513F-69A8-2A67-2F2CAE1A3091}"/>
              </a:ext>
            </a:extLst>
          </p:cNvPr>
          <p:cNvSpPr txBox="1">
            <a:spLocks noGrp="1"/>
          </p:cNvSpPr>
          <p:nvPr>
            <p:ph type="subTitle" idx="1"/>
          </p:nvPr>
        </p:nvSpPr>
        <p:spPr>
          <a:xfrm>
            <a:off x="2240239" y="0"/>
            <a:ext cx="4549522" cy="484496"/>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GB" sz="1800" dirty="0"/>
              <a:t>Support Vector Machines (SVM)</a:t>
            </a:r>
          </a:p>
        </p:txBody>
      </p:sp>
      <p:pic>
        <p:nvPicPr>
          <p:cNvPr id="3" name="Picture 2" descr="Diagram&#10;&#10;Description automatically generated with low confidence">
            <a:extLst>
              <a:ext uri="{FF2B5EF4-FFF2-40B4-BE49-F238E27FC236}">
                <a16:creationId xmlns:a16="http://schemas.microsoft.com/office/drawing/2014/main" id="{39756E6E-5B12-C93E-3702-FC196C6140FC}"/>
              </a:ext>
            </a:extLst>
          </p:cNvPr>
          <p:cNvPicPr>
            <a:picLocks noChangeAspect="1"/>
          </p:cNvPicPr>
          <p:nvPr/>
        </p:nvPicPr>
        <p:blipFill>
          <a:blip r:embed="rId3"/>
          <a:stretch>
            <a:fillRect/>
          </a:stretch>
        </p:blipFill>
        <p:spPr>
          <a:xfrm>
            <a:off x="1925326" y="859150"/>
            <a:ext cx="5849799" cy="4188156"/>
          </a:xfrm>
          <a:prstGeom prst="rect">
            <a:avLst/>
          </a:prstGeom>
        </p:spPr>
      </p:pic>
      <p:sp>
        <p:nvSpPr>
          <p:cNvPr id="4" name="Google Shape;89;p13">
            <a:extLst>
              <a:ext uri="{FF2B5EF4-FFF2-40B4-BE49-F238E27FC236}">
                <a16:creationId xmlns:a16="http://schemas.microsoft.com/office/drawing/2014/main" id="{49A96F78-5C70-4FA4-24F1-0DB1FB3765DA}"/>
              </a:ext>
            </a:extLst>
          </p:cNvPr>
          <p:cNvSpPr txBox="1">
            <a:spLocks/>
          </p:cNvSpPr>
          <p:nvPr/>
        </p:nvSpPr>
        <p:spPr>
          <a:xfrm>
            <a:off x="4263945" y="901687"/>
            <a:ext cx="3511180" cy="708746"/>
          </a:xfrm>
          <a:prstGeom prst="rect">
            <a:avLst/>
          </a:prstGeom>
          <a:solidFill>
            <a:schemeClr val="tx2"/>
          </a:solidFill>
          <a:ln>
            <a:solidFill>
              <a:schemeClr val="accent1"/>
            </a:solidFill>
          </a:ln>
        </p:spPr>
        <p:txBody>
          <a:bodyPr spcFirstLastPara="1" wrap="square" lIns="91425" tIns="91425" rIns="91425" bIns="91425" anchor="t" anchorCtr="0">
            <a:normAutofit lnSpcReduction="10000"/>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1200" dirty="0">
                <a:solidFill>
                  <a:schemeClr val="bg2"/>
                </a:solidFill>
              </a:rPr>
              <a:t>Once the "form" of the separation function has been chosen, we must choose a solution among the infinite number of possible solutions.</a:t>
            </a:r>
            <a:endParaRPr lang="en-GB" sz="1100" dirty="0">
              <a:solidFill>
                <a:schemeClr val="bg2"/>
              </a:solidFill>
            </a:endParaRPr>
          </a:p>
        </p:txBody>
      </p:sp>
      <p:sp>
        <p:nvSpPr>
          <p:cNvPr id="5" name="Google Shape;89;p13">
            <a:extLst>
              <a:ext uri="{FF2B5EF4-FFF2-40B4-BE49-F238E27FC236}">
                <a16:creationId xmlns:a16="http://schemas.microsoft.com/office/drawing/2014/main" id="{A89A918A-4DEA-2176-CE5F-4F3576ED38DE}"/>
              </a:ext>
            </a:extLst>
          </p:cNvPr>
          <p:cNvSpPr txBox="1">
            <a:spLocks/>
          </p:cNvSpPr>
          <p:nvPr/>
        </p:nvSpPr>
        <p:spPr>
          <a:xfrm>
            <a:off x="4089358" y="1828496"/>
            <a:ext cx="3805872" cy="1487907"/>
          </a:xfrm>
          <a:prstGeom prst="rect">
            <a:avLst/>
          </a:prstGeom>
          <a:solidFill>
            <a:schemeClr val="tx2"/>
          </a:solidFill>
          <a:ln>
            <a:noFill/>
          </a:ln>
        </p:spPr>
        <p:txBody>
          <a:bodyPr spcFirstLastPara="1" wrap="square" lIns="91425" tIns="91425" rIns="91425" bIns="91425" anchor="t" anchorCtr="0">
            <a:normAutofit fontScale="92500" lnSpcReduction="10000"/>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1200" dirty="0">
                <a:solidFill>
                  <a:schemeClr val="bg2"/>
                </a:solidFill>
              </a:rPr>
              <a:t>Two key questions always in machine learning:</a:t>
            </a:r>
          </a:p>
          <a:p>
            <a:pPr marL="0" indent="0" algn="just"/>
            <a:endParaRPr lang="en-GB" sz="1200" dirty="0">
              <a:solidFill>
                <a:schemeClr val="bg2"/>
              </a:solidFill>
            </a:endParaRPr>
          </a:p>
          <a:p>
            <a:pPr marL="0" indent="0" algn="just"/>
            <a:r>
              <a:rPr lang="en-GB" sz="1200" dirty="0">
                <a:solidFill>
                  <a:schemeClr val="bg2"/>
                </a:solidFill>
              </a:rPr>
              <a:t>(1) Choosing the form of the separation (''representation bias'' or ''hypothesis bias‘’) </a:t>
            </a:r>
            <a:r>
              <a:rPr lang="en-GB" sz="1200" dirty="0">
                <a:solidFill>
                  <a:schemeClr val="bg2"/>
                </a:solidFill>
                <a:sym typeface="Wingdings" panose="05000000000000000000" pitchFamily="2" charset="2"/>
              </a:rPr>
              <a:t></a:t>
            </a:r>
            <a:r>
              <a:rPr lang="en-GB" sz="1200" dirty="0">
                <a:solidFill>
                  <a:schemeClr val="bg2"/>
                </a:solidFill>
              </a:rPr>
              <a:t> choosing a function family</a:t>
            </a:r>
          </a:p>
          <a:p>
            <a:pPr marL="0" indent="0" algn="just"/>
            <a:endParaRPr lang="en-GB" sz="1200" dirty="0">
              <a:solidFill>
                <a:schemeClr val="bg2"/>
              </a:solidFill>
            </a:endParaRPr>
          </a:p>
          <a:p>
            <a:pPr marL="0" indent="0" algn="just"/>
            <a:r>
              <a:rPr lang="en-GB" sz="1200" dirty="0">
                <a:solidFill>
                  <a:schemeClr val="bg2"/>
                </a:solidFill>
              </a:rPr>
              <a:t>(2) Preferring a solution among all the possible solutions (''preference bias‘’) </a:t>
            </a:r>
            <a:r>
              <a:rPr lang="en-GB" sz="1200" dirty="0">
                <a:solidFill>
                  <a:schemeClr val="bg2"/>
                </a:solidFill>
                <a:sym typeface="Wingdings" panose="05000000000000000000" pitchFamily="2" charset="2"/>
              </a:rPr>
              <a:t></a:t>
            </a:r>
            <a:r>
              <a:rPr lang="en-GB" sz="1200" dirty="0">
                <a:solidFill>
                  <a:schemeClr val="bg2"/>
                </a:solidFill>
              </a:rPr>
              <a:t> often amounts to defining a criterion to be optimized</a:t>
            </a:r>
            <a:endParaRPr lang="en-GB" sz="1100" dirty="0">
              <a:solidFill>
                <a:schemeClr val="bg2"/>
              </a:solidFill>
            </a:endParaRPr>
          </a:p>
        </p:txBody>
      </p:sp>
      <p:sp>
        <p:nvSpPr>
          <p:cNvPr id="7" name="Google Shape;89;p13">
            <a:extLst>
              <a:ext uri="{FF2B5EF4-FFF2-40B4-BE49-F238E27FC236}">
                <a16:creationId xmlns:a16="http://schemas.microsoft.com/office/drawing/2014/main" id="{06CBF2EF-225F-3223-4177-3D7FF80A08F4}"/>
              </a:ext>
            </a:extLst>
          </p:cNvPr>
          <p:cNvSpPr txBox="1">
            <a:spLocks/>
          </p:cNvSpPr>
          <p:nvPr/>
        </p:nvSpPr>
        <p:spPr>
          <a:xfrm>
            <a:off x="2975212" y="3725534"/>
            <a:ext cx="1972102" cy="512093"/>
          </a:xfrm>
          <a:prstGeom prst="rect">
            <a:avLst/>
          </a:prstGeom>
          <a:solidFill>
            <a:schemeClr val="tx2"/>
          </a:solidFill>
          <a:ln>
            <a:noFill/>
          </a:ln>
        </p:spPr>
        <p:txBody>
          <a:bodyPr spcFirstLastPara="1" wrap="square" lIns="91425" tIns="91425" rIns="91425" bIns="91425" anchor="t" anchorCtr="0">
            <a:normAutofit fontScale="92500" lnSpcReduction="10000"/>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1200" dirty="0">
                <a:solidFill>
                  <a:srgbClr val="9D9A12"/>
                </a:solidFill>
              </a:rPr>
              <a:t>Example : Linear discriminant analysis</a:t>
            </a:r>
            <a:endParaRPr lang="en-GB" sz="1100" dirty="0">
              <a:solidFill>
                <a:srgbClr val="9D9A12"/>
              </a:solidFill>
            </a:endParaRPr>
          </a:p>
        </p:txBody>
      </p:sp>
      <p:sp>
        <p:nvSpPr>
          <p:cNvPr id="8" name="Google Shape;89;p13">
            <a:extLst>
              <a:ext uri="{FF2B5EF4-FFF2-40B4-BE49-F238E27FC236}">
                <a16:creationId xmlns:a16="http://schemas.microsoft.com/office/drawing/2014/main" id="{7A8E39A9-726D-63D5-3E20-6F3507B418BC}"/>
              </a:ext>
            </a:extLst>
          </p:cNvPr>
          <p:cNvSpPr txBox="1">
            <a:spLocks/>
          </p:cNvSpPr>
          <p:nvPr/>
        </p:nvSpPr>
        <p:spPr>
          <a:xfrm>
            <a:off x="2551575" y="4237627"/>
            <a:ext cx="2395737" cy="769393"/>
          </a:xfrm>
          <a:prstGeom prst="rect">
            <a:avLst/>
          </a:prstGeom>
          <a:solidFill>
            <a:schemeClr val="tx2"/>
          </a:solidFill>
          <a:ln>
            <a:noFill/>
          </a:ln>
        </p:spPr>
        <p:txBody>
          <a:bodyPr spcFirstLastPara="1" wrap="square" lIns="91425" tIns="91425" rIns="91425" bIns="91425" anchor="t" anchorCtr="0">
            <a:normAutofit fontScale="92500" lnSpcReduction="20000"/>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1200" dirty="0">
                <a:solidFill>
                  <a:schemeClr val="bg2"/>
                </a:solidFill>
              </a:rPr>
              <a:t>The separation line is halfway between the two conditional barycentre in the sense of the Mahalanobis distance.</a:t>
            </a:r>
            <a:endParaRPr lang="en-GB" sz="1100" dirty="0">
              <a:solidFill>
                <a:schemeClr val="bg2"/>
              </a:solidFill>
            </a:endParaRPr>
          </a:p>
        </p:txBody>
      </p:sp>
    </p:spTree>
    <p:extLst>
      <p:ext uri="{BB962C8B-B14F-4D97-AF65-F5344CB8AC3E}">
        <p14:creationId xmlns:p14="http://schemas.microsoft.com/office/powerpoint/2010/main" val="13626918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3"/>
          <p:cNvSpPr txBox="1">
            <a:spLocks noGrp="1"/>
          </p:cNvSpPr>
          <p:nvPr>
            <p:ph type="ctrTitle"/>
          </p:nvPr>
        </p:nvSpPr>
        <p:spPr>
          <a:xfrm>
            <a:off x="225188" y="364364"/>
            <a:ext cx="8693624" cy="660156"/>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GB" sz="2200" dirty="0"/>
              <a:t>R</a:t>
            </a:r>
            <a:br>
              <a:rPr lang="en-GB" sz="2200" dirty="0"/>
            </a:br>
            <a:r>
              <a:rPr lang="en-GB" sz="1600" dirty="0"/>
              <a:t>e1071 - tune()</a:t>
            </a:r>
          </a:p>
        </p:txBody>
      </p:sp>
      <p:sp>
        <p:nvSpPr>
          <p:cNvPr id="11" name="Google Shape;89;p13">
            <a:extLst>
              <a:ext uri="{FF2B5EF4-FFF2-40B4-BE49-F238E27FC236}">
                <a16:creationId xmlns:a16="http://schemas.microsoft.com/office/drawing/2014/main" id="{BC4F913D-513F-69A8-2A67-2F2CAE1A3091}"/>
              </a:ext>
            </a:extLst>
          </p:cNvPr>
          <p:cNvSpPr txBox="1">
            <a:spLocks noGrp="1"/>
          </p:cNvSpPr>
          <p:nvPr>
            <p:ph type="subTitle" idx="1"/>
          </p:nvPr>
        </p:nvSpPr>
        <p:spPr>
          <a:xfrm>
            <a:off x="2240239" y="0"/>
            <a:ext cx="4549522" cy="484496"/>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GB" sz="1800" dirty="0"/>
              <a:t>Support Vector Machines (SVM)</a:t>
            </a:r>
          </a:p>
        </p:txBody>
      </p:sp>
      <p:sp>
        <p:nvSpPr>
          <p:cNvPr id="7" name="Google Shape;89;p13">
            <a:extLst>
              <a:ext uri="{FF2B5EF4-FFF2-40B4-BE49-F238E27FC236}">
                <a16:creationId xmlns:a16="http://schemas.microsoft.com/office/drawing/2014/main" id="{4404F366-75EC-D677-6BCA-59850F4AC0CC}"/>
              </a:ext>
            </a:extLst>
          </p:cNvPr>
          <p:cNvSpPr txBox="1">
            <a:spLocks/>
          </p:cNvSpPr>
          <p:nvPr/>
        </p:nvSpPr>
        <p:spPr>
          <a:xfrm>
            <a:off x="1910687" y="1763151"/>
            <a:ext cx="2631084" cy="3320640"/>
          </a:xfrm>
          <a:prstGeom prst="rect">
            <a:avLst/>
          </a:prstGeom>
          <a:solidFill>
            <a:schemeClr val="tx2"/>
          </a:solid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endParaRPr lang="en-GB" sz="1100" dirty="0">
              <a:solidFill>
                <a:schemeClr val="bg2"/>
              </a:solidFill>
              <a:latin typeface="Raleway" pitchFamily="2" charset="0"/>
            </a:endParaRPr>
          </a:p>
        </p:txBody>
      </p:sp>
      <p:pic>
        <p:nvPicPr>
          <p:cNvPr id="4" name="Picture 3" descr="Graphical user interface, text&#10;&#10;Description automatically generated">
            <a:extLst>
              <a:ext uri="{FF2B5EF4-FFF2-40B4-BE49-F238E27FC236}">
                <a16:creationId xmlns:a16="http://schemas.microsoft.com/office/drawing/2014/main" id="{80E997CD-D0B4-8424-6EB4-BB533A3B6365}"/>
              </a:ext>
            </a:extLst>
          </p:cNvPr>
          <p:cNvPicPr>
            <a:picLocks noChangeAspect="1"/>
          </p:cNvPicPr>
          <p:nvPr/>
        </p:nvPicPr>
        <p:blipFill>
          <a:blip r:embed="rId3"/>
          <a:stretch>
            <a:fillRect/>
          </a:stretch>
        </p:blipFill>
        <p:spPr>
          <a:xfrm>
            <a:off x="1814618" y="964811"/>
            <a:ext cx="5804313" cy="4118980"/>
          </a:xfrm>
          <a:prstGeom prst="rect">
            <a:avLst/>
          </a:prstGeom>
        </p:spPr>
      </p:pic>
      <p:sp>
        <p:nvSpPr>
          <p:cNvPr id="5" name="Google Shape;89;p13">
            <a:extLst>
              <a:ext uri="{FF2B5EF4-FFF2-40B4-BE49-F238E27FC236}">
                <a16:creationId xmlns:a16="http://schemas.microsoft.com/office/drawing/2014/main" id="{9B820501-A74F-3E00-5F5C-B391D25AFF20}"/>
              </a:ext>
            </a:extLst>
          </p:cNvPr>
          <p:cNvSpPr txBox="1">
            <a:spLocks/>
          </p:cNvSpPr>
          <p:nvPr/>
        </p:nvSpPr>
        <p:spPr>
          <a:xfrm>
            <a:off x="4401402" y="961142"/>
            <a:ext cx="3159458" cy="608351"/>
          </a:xfrm>
          <a:prstGeom prst="rect">
            <a:avLst/>
          </a:prstGeom>
          <a:solidFill>
            <a:schemeClr val="tx2"/>
          </a:solidFill>
          <a:ln>
            <a:solidFill>
              <a:schemeClr val="accent3"/>
            </a:solidFill>
          </a:ln>
        </p:spPr>
        <p:txBody>
          <a:bodyPr spcFirstLastPara="1" wrap="square" lIns="91425" tIns="91425" rIns="91425" bIns="91425" anchor="t" anchorCtr="0">
            <a:normAutofit fontScale="70000" lnSpcReduction="20000"/>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r>
              <a:rPr lang="en-GB" sz="1100" dirty="0">
                <a:solidFill>
                  <a:schemeClr val="bg2"/>
                </a:solidFill>
                <a:latin typeface="Raleway" pitchFamily="2" charset="0"/>
              </a:rPr>
              <a:t>dtrain &lt;- read.table("ionosphere-train.txt",header=T,sep="\t")</a:t>
            </a:r>
          </a:p>
          <a:p>
            <a:pPr marL="0" indent="0"/>
            <a:r>
              <a:rPr lang="en-GB" sz="1100" dirty="0">
                <a:solidFill>
                  <a:schemeClr val="bg2"/>
                </a:solidFill>
                <a:latin typeface="Raleway" pitchFamily="2" charset="0"/>
              </a:rPr>
              <a:t>dtest &lt;- read.table("ionosphere-test.txt",header=T,sep="\t")</a:t>
            </a:r>
          </a:p>
        </p:txBody>
      </p:sp>
      <p:sp>
        <p:nvSpPr>
          <p:cNvPr id="6" name="Google Shape;89;p13">
            <a:extLst>
              <a:ext uri="{FF2B5EF4-FFF2-40B4-BE49-F238E27FC236}">
                <a16:creationId xmlns:a16="http://schemas.microsoft.com/office/drawing/2014/main" id="{AA9643EF-22E0-1645-9624-A1569612A1F7}"/>
              </a:ext>
            </a:extLst>
          </p:cNvPr>
          <p:cNvSpPr txBox="1">
            <a:spLocks/>
          </p:cNvSpPr>
          <p:nvPr/>
        </p:nvSpPr>
        <p:spPr>
          <a:xfrm>
            <a:off x="2032253" y="1621298"/>
            <a:ext cx="4191125" cy="141853"/>
          </a:xfrm>
          <a:prstGeom prst="rect">
            <a:avLst/>
          </a:prstGeom>
          <a:solidFill>
            <a:schemeClr val="tx2"/>
          </a:solidFill>
          <a:ln>
            <a:noFill/>
          </a:ln>
        </p:spPr>
        <p:txBody>
          <a:bodyPr spcFirstLastPara="1" wrap="square" lIns="91425" tIns="91425" rIns="91425" bIns="91425" anchor="t" anchorCtr="0">
            <a:normAutofit fontScale="25000" lnSpcReduction="20000"/>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endParaRPr lang="en-GB" sz="1100" dirty="0">
              <a:solidFill>
                <a:schemeClr val="bg2"/>
              </a:solidFill>
              <a:latin typeface="Raleway" pitchFamily="2" charset="0"/>
            </a:endParaRPr>
          </a:p>
        </p:txBody>
      </p:sp>
      <p:sp>
        <p:nvSpPr>
          <p:cNvPr id="9" name="Google Shape;89;p13">
            <a:extLst>
              <a:ext uri="{FF2B5EF4-FFF2-40B4-BE49-F238E27FC236}">
                <a16:creationId xmlns:a16="http://schemas.microsoft.com/office/drawing/2014/main" id="{63A55BDF-A1E1-5A7A-E15C-0D06661CE6D9}"/>
              </a:ext>
            </a:extLst>
          </p:cNvPr>
          <p:cNvSpPr txBox="1">
            <a:spLocks/>
          </p:cNvSpPr>
          <p:nvPr/>
        </p:nvSpPr>
        <p:spPr>
          <a:xfrm>
            <a:off x="2796528" y="1763151"/>
            <a:ext cx="3529210" cy="151420"/>
          </a:xfrm>
          <a:prstGeom prst="rect">
            <a:avLst/>
          </a:prstGeom>
          <a:solidFill>
            <a:schemeClr val="tx2"/>
          </a:solidFill>
          <a:ln>
            <a:noFill/>
          </a:ln>
        </p:spPr>
        <p:txBody>
          <a:bodyPr spcFirstLastPara="1" wrap="square" lIns="91425" tIns="91425" rIns="91425" bIns="91425" anchor="t" anchorCtr="0">
            <a:normAutofit fontScale="25000" lnSpcReduction="20000"/>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endParaRPr lang="en-GB" sz="1100" dirty="0">
              <a:solidFill>
                <a:schemeClr val="bg2"/>
              </a:solidFill>
              <a:latin typeface="Raleway" pitchFamily="2" charset="0"/>
            </a:endParaRPr>
          </a:p>
        </p:txBody>
      </p:sp>
      <p:sp>
        <p:nvSpPr>
          <p:cNvPr id="10" name="Google Shape;89;p13">
            <a:extLst>
              <a:ext uri="{FF2B5EF4-FFF2-40B4-BE49-F238E27FC236}">
                <a16:creationId xmlns:a16="http://schemas.microsoft.com/office/drawing/2014/main" id="{412E10B4-E7A0-FE65-6AAB-41D4D44BE272}"/>
              </a:ext>
            </a:extLst>
          </p:cNvPr>
          <p:cNvSpPr txBox="1">
            <a:spLocks/>
          </p:cNvSpPr>
          <p:nvPr/>
        </p:nvSpPr>
        <p:spPr>
          <a:xfrm>
            <a:off x="1974181" y="1570732"/>
            <a:ext cx="2893326" cy="281227"/>
          </a:xfrm>
          <a:prstGeom prst="rect">
            <a:avLst/>
          </a:prstGeom>
          <a:noFill/>
          <a:ln>
            <a:noFill/>
          </a:ln>
        </p:spPr>
        <p:txBody>
          <a:bodyPr spcFirstLastPara="1" wrap="square" lIns="91425" tIns="91425" rIns="91425" bIns="91425" anchor="t" anchorCtr="0">
            <a:normAutofit fontScale="70000" lnSpcReduction="20000"/>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r>
              <a:rPr lang="en-GB" sz="1100" dirty="0">
                <a:solidFill>
                  <a:schemeClr val="tx1"/>
                </a:solidFill>
                <a:latin typeface="Raleway" pitchFamily="2" charset="0"/>
              </a:rPr>
              <a:t>#Search grid for the best parameters in cross-validation</a:t>
            </a:r>
          </a:p>
        </p:txBody>
      </p:sp>
      <p:sp>
        <p:nvSpPr>
          <p:cNvPr id="12" name="Google Shape;89;p13">
            <a:extLst>
              <a:ext uri="{FF2B5EF4-FFF2-40B4-BE49-F238E27FC236}">
                <a16:creationId xmlns:a16="http://schemas.microsoft.com/office/drawing/2014/main" id="{5CC139D2-68F7-2C94-53B9-19C39AEFEDC6}"/>
              </a:ext>
            </a:extLst>
          </p:cNvPr>
          <p:cNvSpPr txBox="1">
            <a:spLocks/>
          </p:cNvSpPr>
          <p:nvPr/>
        </p:nvSpPr>
        <p:spPr>
          <a:xfrm>
            <a:off x="2738456" y="1729005"/>
            <a:ext cx="2893326" cy="281227"/>
          </a:xfrm>
          <a:prstGeom prst="rect">
            <a:avLst/>
          </a:prstGeom>
          <a:noFill/>
          <a:ln>
            <a:noFill/>
          </a:ln>
        </p:spPr>
        <p:txBody>
          <a:bodyPr spcFirstLastPara="1" wrap="square" lIns="91425" tIns="91425" rIns="91425" bIns="91425" anchor="t" anchorCtr="0">
            <a:normAutofit fontScale="70000" lnSpcReduction="20000"/>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r>
              <a:rPr lang="en-GB" sz="1100" dirty="0">
                <a:solidFill>
                  <a:schemeClr val="tx1"/>
                </a:solidFill>
                <a:latin typeface="Raleway" pitchFamily="2" charset="0"/>
              </a:rPr>
              <a:t>#to get the same result every time</a:t>
            </a:r>
          </a:p>
        </p:txBody>
      </p:sp>
      <p:sp>
        <p:nvSpPr>
          <p:cNvPr id="13" name="Google Shape;89;p13">
            <a:extLst>
              <a:ext uri="{FF2B5EF4-FFF2-40B4-BE49-F238E27FC236}">
                <a16:creationId xmlns:a16="http://schemas.microsoft.com/office/drawing/2014/main" id="{3FCA0223-61FF-B8B3-C852-B8BACDF7D5FB}"/>
              </a:ext>
            </a:extLst>
          </p:cNvPr>
          <p:cNvSpPr txBox="1">
            <a:spLocks/>
          </p:cNvSpPr>
          <p:nvPr/>
        </p:nvSpPr>
        <p:spPr>
          <a:xfrm>
            <a:off x="1981005" y="2419870"/>
            <a:ext cx="680308" cy="281227"/>
          </a:xfrm>
          <a:prstGeom prst="rect">
            <a:avLst/>
          </a:prstGeom>
          <a:solidFill>
            <a:schemeClr val="tx2"/>
          </a:solidFill>
          <a:ln>
            <a:noFill/>
          </a:ln>
        </p:spPr>
        <p:txBody>
          <a:bodyPr spcFirstLastPara="1" wrap="square" lIns="91425" tIns="91425" rIns="91425" bIns="91425" anchor="t" anchorCtr="0">
            <a:normAutofit fontScale="70000" lnSpcReduction="20000"/>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r>
              <a:rPr lang="en-GB" sz="1100" dirty="0">
                <a:solidFill>
                  <a:schemeClr val="tx1"/>
                </a:solidFill>
                <a:latin typeface="Raleway" pitchFamily="2" charset="0"/>
              </a:rPr>
              <a:t>#printintg</a:t>
            </a:r>
          </a:p>
        </p:txBody>
      </p:sp>
      <p:sp>
        <p:nvSpPr>
          <p:cNvPr id="14" name="Google Shape;89;p13">
            <a:extLst>
              <a:ext uri="{FF2B5EF4-FFF2-40B4-BE49-F238E27FC236}">
                <a16:creationId xmlns:a16="http://schemas.microsoft.com/office/drawing/2014/main" id="{67C17398-D96C-8341-53DE-AA794F5564E5}"/>
              </a:ext>
            </a:extLst>
          </p:cNvPr>
          <p:cNvSpPr txBox="1">
            <a:spLocks/>
          </p:cNvSpPr>
          <p:nvPr/>
        </p:nvSpPr>
        <p:spPr>
          <a:xfrm>
            <a:off x="1983084" y="2910666"/>
            <a:ext cx="3159458" cy="286818"/>
          </a:xfrm>
          <a:prstGeom prst="rect">
            <a:avLst/>
          </a:prstGeom>
          <a:solidFill>
            <a:schemeClr val="tx2"/>
          </a:solidFill>
          <a:ln>
            <a:noFill/>
          </a:ln>
        </p:spPr>
        <p:txBody>
          <a:bodyPr spcFirstLastPara="1" wrap="square" lIns="91425" tIns="91425" rIns="91425" bIns="91425" anchor="t" anchorCtr="0">
            <a:normAutofit fontScale="70000" lnSpcReduction="20000"/>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r>
              <a:rPr lang="en-GB" sz="1100" dirty="0">
                <a:solidFill>
                  <a:schemeClr val="tx1"/>
                </a:solidFill>
                <a:latin typeface="Raleway" pitchFamily="2" charset="0"/>
              </a:rPr>
              <a:t>#Modeling with the new parameters</a:t>
            </a:r>
          </a:p>
        </p:txBody>
      </p:sp>
      <p:sp>
        <p:nvSpPr>
          <p:cNvPr id="23" name="Google Shape;89;p13">
            <a:extLst>
              <a:ext uri="{FF2B5EF4-FFF2-40B4-BE49-F238E27FC236}">
                <a16:creationId xmlns:a16="http://schemas.microsoft.com/office/drawing/2014/main" id="{1B2C1BC8-9B8A-A871-FA92-C3B23E8C64FA}"/>
              </a:ext>
            </a:extLst>
          </p:cNvPr>
          <p:cNvSpPr txBox="1">
            <a:spLocks/>
          </p:cNvSpPr>
          <p:nvPr/>
        </p:nvSpPr>
        <p:spPr>
          <a:xfrm>
            <a:off x="2002090" y="3812136"/>
            <a:ext cx="850292" cy="286818"/>
          </a:xfrm>
          <a:prstGeom prst="rect">
            <a:avLst/>
          </a:prstGeom>
          <a:solidFill>
            <a:schemeClr val="tx2"/>
          </a:solidFill>
          <a:ln>
            <a:noFill/>
          </a:ln>
        </p:spPr>
        <p:txBody>
          <a:bodyPr spcFirstLastPara="1" wrap="square" lIns="91425" tIns="91425" rIns="91425" bIns="91425" anchor="t" anchorCtr="0">
            <a:normAutofit fontScale="70000" lnSpcReduction="20000"/>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r>
              <a:rPr lang="en-GB" sz="1100" dirty="0">
                <a:solidFill>
                  <a:schemeClr val="tx1"/>
                </a:solidFill>
                <a:latin typeface="Raleway" pitchFamily="2" charset="0"/>
              </a:rPr>
              <a:t>#Prediction</a:t>
            </a:r>
          </a:p>
        </p:txBody>
      </p:sp>
      <p:sp>
        <p:nvSpPr>
          <p:cNvPr id="24" name="Google Shape;89;p13">
            <a:extLst>
              <a:ext uri="{FF2B5EF4-FFF2-40B4-BE49-F238E27FC236}">
                <a16:creationId xmlns:a16="http://schemas.microsoft.com/office/drawing/2014/main" id="{59566791-003D-BE48-2C4E-A5EAFA5AE9F5}"/>
              </a:ext>
            </a:extLst>
          </p:cNvPr>
          <p:cNvSpPr txBox="1">
            <a:spLocks/>
          </p:cNvSpPr>
          <p:nvPr/>
        </p:nvSpPr>
        <p:spPr>
          <a:xfrm>
            <a:off x="1987829" y="4274326"/>
            <a:ext cx="2554796" cy="292513"/>
          </a:xfrm>
          <a:prstGeom prst="rect">
            <a:avLst/>
          </a:prstGeom>
          <a:solidFill>
            <a:schemeClr val="tx2"/>
          </a:solidFill>
          <a:ln>
            <a:noFill/>
          </a:ln>
        </p:spPr>
        <p:txBody>
          <a:bodyPr spcFirstLastPara="1" wrap="square" lIns="91425" tIns="91425" rIns="91425" bIns="91425" anchor="t" anchorCtr="0">
            <a:normAutofit fontScale="70000" lnSpcReduction="20000"/>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r>
              <a:rPr lang="en-GB" sz="1100" dirty="0">
                <a:solidFill>
                  <a:schemeClr val="tx1"/>
                </a:solidFill>
                <a:latin typeface="Raleway" pitchFamily="2" charset="0"/>
              </a:rPr>
              <a:t>#confusion matrix </a:t>
            </a:r>
            <a:r>
              <a:rPr lang="en-GB" sz="1100" dirty="0">
                <a:solidFill>
                  <a:srgbClr val="C00000"/>
                </a:solidFill>
                <a:latin typeface="Raleway" pitchFamily="2" charset="0"/>
              </a:rPr>
              <a:t>- error rate = 0.035</a:t>
            </a:r>
          </a:p>
        </p:txBody>
      </p:sp>
      <p:sp>
        <p:nvSpPr>
          <p:cNvPr id="25" name="Google Shape;89;p13">
            <a:extLst>
              <a:ext uri="{FF2B5EF4-FFF2-40B4-BE49-F238E27FC236}">
                <a16:creationId xmlns:a16="http://schemas.microsoft.com/office/drawing/2014/main" id="{30C90E89-DDFD-48E5-BD4B-CC68834CA956}"/>
              </a:ext>
            </a:extLst>
          </p:cNvPr>
          <p:cNvSpPr txBox="1">
            <a:spLocks/>
          </p:cNvSpPr>
          <p:nvPr/>
        </p:nvSpPr>
        <p:spPr>
          <a:xfrm>
            <a:off x="1988442" y="3378447"/>
            <a:ext cx="750014" cy="281227"/>
          </a:xfrm>
          <a:prstGeom prst="rect">
            <a:avLst/>
          </a:prstGeom>
          <a:solidFill>
            <a:schemeClr val="tx2"/>
          </a:solidFill>
          <a:ln>
            <a:noFill/>
          </a:ln>
        </p:spPr>
        <p:txBody>
          <a:bodyPr spcFirstLastPara="1" wrap="square" lIns="91425" tIns="91425" rIns="91425" bIns="91425" anchor="t" anchorCtr="0">
            <a:normAutofit fontScale="70000" lnSpcReduction="20000"/>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r>
              <a:rPr lang="en-GB" sz="1100" dirty="0">
                <a:solidFill>
                  <a:schemeClr val="tx1"/>
                </a:solidFill>
                <a:latin typeface="Raleway" pitchFamily="2" charset="0"/>
              </a:rPr>
              <a:t>#printintg</a:t>
            </a:r>
          </a:p>
        </p:txBody>
      </p:sp>
    </p:spTree>
    <p:extLst>
      <p:ext uri="{BB962C8B-B14F-4D97-AF65-F5344CB8AC3E}">
        <p14:creationId xmlns:p14="http://schemas.microsoft.com/office/powerpoint/2010/main" val="26926031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3"/>
          <p:cNvSpPr txBox="1">
            <a:spLocks noGrp="1"/>
          </p:cNvSpPr>
          <p:nvPr>
            <p:ph type="ctrTitle"/>
          </p:nvPr>
        </p:nvSpPr>
        <p:spPr>
          <a:xfrm>
            <a:off x="225188" y="364364"/>
            <a:ext cx="8693624" cy="660156"/>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GB" sz="2200" dirty="0"/>
              <a:t>Tanagra</a:t>
            </a:r>
            <a:br>
              <a:rPr lang="en-GB" sz="2200" dirty="0"/>
            </a:br>
            <a:r>
              <a:rPr lang="en-GB" sz="1600" dirty="0"/>
              <a:t>SVM</a:t>
            </a:r>
          </a:p>
        </p:txBody>
      </p:sp>
      <p:sp>
        <p:nvSpPr>
          <p:cNvPr id="11" name="Google Shape;89;p13">
            <a:extLst>
              <a:ext uri="{FF2B5EF4-FFF2-40B4-BE49-F238E27FC236}">
                <a16:creationId xmlns:a16="http://schemas.microsoft.com/office/drawing/2014/main" id="{BC4F913D-513F-69A8-2A67-2F2CAE1A3091}"/>
              </a:ext>
            </a:extLst>
          </p:cNvPr>
          <p:cNvSpPr txBox="1">
            <a:spLocks noGrp="1"/>
          </p:cNvSpPr>
          <p:nvPr>
            <p:ph type="subTitle" idx="1"/>
          </p:nvPr>
        </p:nvSpPr>
        <p:spPr>
          <a:xfrm>
            <a:off x="2240239" y="0"/>
            <a:ext cx="4549522" cy="484496"/>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GB" sz="1800" dirty="0"/>
              <a:t>Support Vector Machines (SVM)</a:t>
            </a:r>
          </a:p>
        </p:txBody>
      </p:sp>
      <p:pic>
        <p:nvPicPr>
          <p:cNvPr id="3" name="Picture 2" descr="Graphical user interface&#10;&#10;Description automatically generated">
            <a:extLst>
              <a:ext uri="{FF2B5EF4-FFF2-40B4-BE49-F238E27FC236}">
                <a16:creationId xmlns:a16="http://schemas.microsoft.com/office/drawing/2014/main" id="{C90F2E93-5C30-798E-3010-74EFF8F63257}"/>
              </a:ext>
            </a:extLst>
          </p:cNvPr>
          <p:cNvPicPr>
            <a:picLocks noChangeAspect="1"/>
          </p:cNvPicPr>
          <p:nvPr/>
        </p:nvPicPr>
        <p:blipFill>
          <a:blip r:embed="rId3"/>
          <a:stretch>
            <a:fillRect/>
          </a:stretch>
        </p:blipFill>
        <p:spPr>
          <a:xfrm>
            <a:off x="1614612" y="1024520"/>
            <a:ext cx="5734265" cy="4071590"/>
          </a:xfrm>
          <a:prstGeom prst="rect">
            <a:avLst/>
          </a:prstGeom>
        </p:spPr>
      </p:pic>
      <p:sp>
        <p:nvSpPr>
          <p:cNvPr id="8" name="Google Shape;89;p13">
            <a:extLst>
              <a:ext uri="{FF2B5EF4-FFF2-40B4-BE49-F238E27FC236}">
                <a16:creationId xmlns:a16="http://schemas.microsoft.com/office/drawing/2014/main" id="{9F7B0E94-059D-728F-FFEF-9291949039D5}"/>
              </a:ext>
            </a:extLst>
          </p:cNvPr>
          <p:cNvSpPr txBox="1">
            <a:spLocks/>
          </p:cNvSpPr>
          <p:nvPr/>
        </p:nvSpPr>
        <p:spPr>
          <a:xfrm>
            <a:off x="3903259" y="1040085"/>
            <a:ext cx="3159458" cy="608351"/>
          </a:xfrm>
          <a:prstGeom prst="rect">
            <a:avLst/>
          </a:prstGeom>
          <a:solidFill>
            <a:schemeClr val="tx2"/>
          </a:solidFill>
          <a:ln>
            <a:solidFill>
              <a:schemeClr val="accent3"/>
            </a:solidFill>
          </a:ln>
        </p:spPr>
        <p:txBody>
          <a:bodyPr spcFirstLastPara="1" wrap="square" lIns="91425" tIns="91425" rIns="91425" bIns="91425" anchor="t" anchorCtr="0">
            <a:normAutofit fontScale="92500" lnSpcReduction="10000"/>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r>
              <a:rPr lang="en-GB" sz="1100" dirty="0">
                <a:solidFill>
                  <a:schemeClr val="bg2"/>
                </a:solidFill>
                <a:latin typeface="Raleway" pitchFamily="2" charset="0"/>
              </a:rPr>
              <a:t>SVM is an ad hoc implementation. Its specificity is to produce an explicit model when using a linear kernel.</a:t>
            </a:r>
          </a:p>
        </p:txBody>
      </p:sp>
      <p:sp>
        <p:nvSpPr>
          <p:cNvPr id="15" name="Google Shape;89;p13">
            <a:extLst>
              <a:ext uri="{FF2B5EF4-FFF2-40B4-BE49-F238E27FC236}">
                <a16:creationId xmlns:a16="http://schemas.microsoft.com/office/drawing/2014/main" id="{BAF23480-06F6-A545-3481-CCB7EAC4127B}"/>
              </a:ext>
            </a:extLst>
          </p:cNvPr>
          <p:cNvSpPr txBox="1">
            <a:spLocks/>
          </p:cNvSpPr>
          <p:nvPr/>
        </p:nvSpPr>
        <p:spPr>
          <a:xfrm>
            <a:off x="3835020" y="1831657"/>
            <a:ext cx="934873" cy="543054"/>
          </a:xfrm>
          <a:prstGeom prst="rect">
            <a:avLst/>
          </a:prstGeom>
          <a:solidFill>
            <a:srgbClr val="F7F7E1"/>
          </a:solidFill>
          <a:ln>
            <a:noFill/>
          </a:ln>
        </p:spPr>
        <p:txBody>
          <a:bodyPr spcFirstLastPara="1" wrap="square" lIns="91425" tIns="91425" rIns="91425" bIns="91425" anchor="t" anchorCtr="0">
            <a:normAutofit fontScale="70000" lnSpcReduction="20000"/>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r>
              <a:rPr lang="en-GB" sz="1100" dirty="0">
                <a:solidFill>
                  <a:schemeClr val="bg2"/>
                </a:solidFill>
                <a:latin typeface="Raleway" pitchFamily="2" charset="0"/>
              </a:rPr>
              <a:t>linear SVM, TANAGRA provides the βj</a:t>
            </a:r>
          </a:p>
        </p:txBody>
      </p:sp>
      <p:sp>
        <p:nvSpPr>
          <p:cNvPr id="16" name="Google Shape;89;p13">
            <a:extLst>
              <a:ext uri="{FF2B5EF4-FFF2-40B4-BE49-F238E27FC236}">
                <a16:creationId xmlns:a16="http://schemas.microsoft.com/office/drawing/2014/main" id="{FBA3CF46-B9AA-3ECA-F18C-F08A7E7B4CA8}"/>
              </a:ext>
            </a:extLst>
          </p:cNvPr>
          <p:cNvSpPr txBox="1">
            <a:spLocks/>
          </p:cNvSpPr>
          <p:nvPr/>
        </p:nvSpPr>
        <p:spPr>
          <a:xfrm>
            <a:off x="1658203" y="2589106"/>
            <a:ext cx="1364776" cy="1157204"/>
          </a:xfrm>
          <a:prstGeom prst="rect">
            <a:avLst/>
          </a:prstGeom>
          <a:solidFill>
            <a:schemeClr val="tx2"/>
          </a:solidFill>
          <a:ln>
            <a:noFill/>
          </a:ln>
        </p:spPr>
        <p:txBody>
          <a:bodyPr spcFirstLastPara="1" wrap="square" lIns="91425" tIns="91425" rIns="91425" bIns="91425" anchor="t" anchorCtr="0">
            <a:normAutofit fontScale="92500" lnSpcReduction="10000"/>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1100" dirty="0">
                <a:solidFill>
                  <a:schemeClr val="bg2"/>
                </a:solidFill>
                <a:latin typeface="Raleway" pitchFamily="2" charset="0"/>
              </a:rPr>
              <a:t>The data was merged into a single file with an additional column indicating the type of sample (train or test)</a:t>
            </a:r>
          </a:p>
        </p:txBody>
      </p:sp>
      <p:sp>
        <p:nvSpPr>
          <p:cNvPr id="17" name="Google Shape;89;p13">
            <a:extLst>
              <a:ext uri="{FF2B5EF4-FFF2-40B4-BE49-F238E27FC236}">
                <a16:creationId xmlns:a16="http://schemas.microsoft.com/office/drawing/2014/main" id="{F3704F56-72EE-2B49-C766-92C6653D40CA}"/>
              </a:ext>
            </a:extLst>
          </p:cNvPr>
          <p:cNvSpPr txBox="1">
            <a:spLocks/>
          </p:cNvSpPr>
          <p:nvPr/>
        </p:nvSpPr>
        <p:spPr>
          <a:xfrm>
            <a:off x="5308978" y="3251024"/>
            <a:ext cx="1985750" cy="543054"/>
          </a:xfrm>
          <a:prstGeom prst="rect">
            <a:avLst/>
          </a:prstGeom>
          <a:solidFill>
            <a:srgbClr val="FFBC97"/>
          </a:solidFill>
          <a:ln>
            <a:noFill/>
          </a:ln>
        </p:spPr>
        <p:txBody>
          <a:bodyPr spcFirstLastPara="1" wrap="square" lIns="91425" tIns="91425" rIns="91425" bIns="91425" anchor="t" anchorCtr="0">
            <a:normAutofit fontScale="85000" lnSpcReduction="20000"/>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r>
              <a:rPr lang="en-GB" sz="1100" dirty="0">
                <a:solidFill>
                  <a:schemeClr val="bg2"/>
                </a:solidFill>
                <a:latin typeface="Raleway" pitchFamily="2" charset="0"/>
              </a:rPr>
              <a:t>Error rate in test = 0.165.</a:t>
            </a:r>
          </a:p>
          <a:p>
            <a:pPr marL="0" indent="0"/>
            <a:r>
              <a:rPr lang="en-GB" sz="1100" dirty="0">
                <a:solidFill>
                  <a:schemeClr val="bg2"/>
                </a:solidFill>
                <a:latin typeface="Raleway" pitchFamily="2" charset="0"/>
              </a:rPr>
              <a:t>Obviously, the "linear" kernel is not adapted to these data.</a:t>
            </a:r>
          </a:p>
        </p:txBody>
      </p:sp>
    </p:spTree>
    <p:extLst>
      <p:ext uri="{BB962C8B-B14F-4D97-AF65-F5344CB8AC3E}">
        <p14:creationId xmlns:p14="http://schemas.microsoft.com/office/powerpoint/2010/main" val="70982165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3"/>
          <p:cNvSpPr txBox="1">
            <a:spLocks noGrp="1"/>
          </p:cNvSpPr>
          <p:nvPr>
            <p:ph type="ctrTitle"/>
          </p:nvPr>
        </p:nvSpPr>
        <p:spPr>
          <a:xfrm>
            <a:off x="225188" y="364364"/>
            <a:ext cx="8693624" cy="660156"/>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GB" sz="2200" dirty="0"/>
              <a:t>Tanagra</a:t>
            </a:r>
            <a:br>
              <a:rPr lang="en-GB" sz="2200" dirty="0"/>
            </a:br>
            <a:r>
              <a:rPr lang="en-GB" sz="1600" dirty="0"/>
              <a:t>C-SVC</a:t>
            </a:r>
          </a:p>
        </p:txBody>
      </p:sp>
      <p:sp>
        <p:nvSpPr>
          <p:cNvPr id="11" name="Google Shape;89;p13">
            <a:extLst>
              <a:ext uri="{FF2B5EF4-FFF2-40B4-BE49-F238E27FC236}">
                <a16:creationId xmlns:a16="http://schemas.microsoft.com/office/drawing/2014/main" id="{BC4F913D-513F-69A8-2A67-2F2CAE1A3091}"/>
              </a:ext>
            </a:extLst>
          </p:cNvPr>
          <p:cNvSpPr txBox="1">
            <a:spLocks noGrp="1"/>
          </p:cNvSpPr>
          <p:nvPr>
            <p:ph type="subTitle" idx="1"/>
          </p:nvPr>
        </p:nvSpPr>
        <p:spPr>
          <a:xfrm>
            <a:off x="2240239" y="0"/>
            <a:ext cx="4549522" cy="484496"/>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GB" sz="1800" dirty="0"/>
              <a:t>Support Vector Machines (SVM)</a:t>
            </a:r>
          </a:p>
        </p:txBody>
      </p:sp>
      <p:pic>
        <p:nvPicPr>
          <p:cNvPr id="4" name="Picture 3" descr="Graphical user interface&#10;&#10;Description automatically generated">
            <a:extLst>
              <a:ext uri="{FF2B5EF4-FFF2-40B4-BE49-F238E27FC236}">
                <a16:creationId xmlns:a16="http://schemas.microsoft.com/office/drawing/2014/main" id="{D75EA074-E82B-AD50-FE4F-0CA3916E4791}"/>
              </a:ext>
            </a:extLst>
          </p:cNvPr>
          <p:cNvPicPr>
            <a:picLocks noChangeAspect="1"/>
          </p:cNvPicPr>
          <p:nvPr/>
        </p:nvPicPr>
        <p:blipFill>
          <a:blip r:embed="rId3"/>
          <a:stretch>
            <a:fillRect/>
          </a:stretch>
        </p:blipFill>
        <p:spPr>
          <a:xfrm>
            <a:off x="1745524" y="939726"/>
            <a:ext cx="5992756" cy="4203774"/>
          </a:xfrm>
          <a:prstGeom prst="rect">
            <a:avLst/>
          </a:prstGeom>
        </p:spPr>
      </p:pic>
      <p:sp>
        <p:nvSpPr>
          <p:cNvPr id="5" name="Google Shape;89;p13">
            <a:extLst>
              <a:ext uri="{FF2B5EF4-FFF2-40B4-BE49-F238E27FC236}">
                <a16:creationId xmlns:a16="http://schemas.microsoft.com/office/drawing/2014/main" id="{81E4139B-A997-4DF0-9E99-5D84CCE7850F}"/>
              </a:ext>
            </a:extLst>
          </p:cNvPr>
          <p:cNvSpPr txBox="1">
            <a:spLocks/>
          </p:cNvSpPr>
          <p:nvPr/>
        </p:nvSpPr>
        <p:spPr>
          <a:xfrm>
            <a:off x="3050275" y="1078172"/>
            <a:ext cx="3643952" cy="341195"/>
          </a:xfrm>
          <a:prstGeom prst="rect">
            <a:avLst/>
          </a:prstGeom>
          <a:solidFill>
            <a:schemeClr val="tx2"/>
          </a:solidFill>
          <a:ln>
            <a:solidFill>
              <a:schemeClr val="accent3"/>
            </a:solidFill>
          </a:ln>
        </p:spPr>
        <p:txBody>
          <a:bodyPr spcFirstLastPara="1" wrap="square" lIns="91425" tIns="91425" rIns="91425" bIns="91425" anchor="t" anchorCtr="0">
            <a:normAutofit lnSpcReduction="10000"/>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1100" dirty="0">
                <a:solidFill>
                  <a:schemeClr val="bg2"/>
                </a:solidFill>
                <a:latin typeface="Raleway" pitchFamily="2" charset="0"/>
              </a:rPr>
              <a:t>C-SVC is imported from the (famous) LIBSVM library</a:t>
            </a:r>
          </a:p>
        </p:txBody>
      </p:sp>
      <p:sp>
        <p:nvSpPr>
          <p:cNvPr id="6" name="Google Shape;89;p13">
            <a:extLst>
              <a:ext uri="{FF2B5EF4-FFF2-40B4-BE49-F238E27FC236}">
                <a16:creationId xmlns:a16="http://schemas.microsoft.com/office/drawing/2014/main" id="{523CE728-EBCA-F0EC-EF12-4BA0E8CDE963}"/>
              </a:ext>
            </a:extLst>
          </p:cNvPr>
          <p:cNvSpPr txBox="1">
            <a:spLocks/>
          </p:cNvSpPr>
          <p:nvPr/>
        </p:nvSpPr>
        <p:spPr>
          <a:xfrm>
            <a:off x="3603010" y="2142532"/>
            <a:ext cx="1330656" cy="743969"/>
          </a:xfrm>
          <a:prstGeom prst="rect">
            <a:avLst/>
          </a:prstGeom>
          <a:solidFill>
            <a:srgbClr val="F7F7E1"/>
          </a:solidFill>
          <a:ln>
            <a:noFill/>
          </a:ln>
        </p:spPr>
        <p:txBody>
          <a:bodyPr spcFirstLastPara="1" wrap="square" lIns="91425" tIns="91425" rIns="91425" bIns="91425" anchor="t" anchorCtr="0">
            <a:normAutofit fontScale="85000" lnSpcReduction="10000"/>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1100" dirty="0">
                <a:solidFill>
                  <a:schemeClr val="bg2"/>
                </a:solidFill>
                <a:latin typeface="Raleway" pitchFamily="2" charset="0"/>
              </a:rPr>
              <a:t>The characteristics provided are limited to the number of support points (like R)</a:t>
            </a:r>
          </a:p>
        </p:txBody>
      </p:sp>
      <p:sp>
        <p:nvSpPr>
          <p:cNvPr id="7" name="Google Shape;89;p13">
            <a:extLst>
              <a:ext uri="{FF2B5EF4-FFF2-40B4-BE49-F238E27FC236}">
                <a16:creationId xmlns:a16="http://schemas.microsoft.com/office/drawing/2014/main" id="{97DE1B6A-643C-360E-8EA2-1DA0FECC64A6}"/>
              </a:ext>
            </a:extLst>
          </p:cNvPr>
          <p:cNvSpPr txBox="1">
            <a:spLocks/>
          </p:cNvSpPr>
          <p:nvPr/>
        </p:nvSpPr>
        <p:spPr>
          <a:xfrm>
            <a:off x="5288509" y="1903696"/>
            <a:ext cx="2197288" cy="743969"/>
          </a:xfrm>
          <a:prstGeom prst="rect">
            <a:avLst/>
          </a:prstGeom>
          <a:solidFill>
            <a:srgbClr val="FFBC97"/>
          </a:solidFill>
          <a:ln>
            <a:noFill/>
          </a:ln>
        </p:spPr>
        <p:txBody>
          <a:bodyPr spcFirstLastPara="1" wrap="square" lIns="91425" tIns="91425" rIns="91425" bIns="91425" anchor="t" anchorCtr="0">
            <a:normAutofit fontScale="85000" lnSpcReduction="10000"/>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1100" dirty="0">
                <a:solidFill>
                  <a:schemeClr val="bg2"/>
                </a:solidFill>
                <a:latin typeface="Raleway" pitchFamily="2" charset="0"/>
              </a:rPr>
              <a:t>With the same parameters (rbf kernel, no standardization, C = 10), we have exactly the same performance as with Python (scikitlearn)</a:t>
            </a:r>
          </a:p>
        </p:txBody>
      </p:sp>
    </p:spTree>
    <p:extLst>
      <p:ext uri="{BB962C8B-B14F-4D97-AF65-F5344CB8AC3E}">
        <p14:creationId xmlns:p14="http://schemas.microsoft.com/office/powerpoint/2010/main" val="71186425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3"/>
          <p:cNvSpPr txBox="1">
            <a:spLocks noGrp="1"/>
          </p:cNvSpPr>
          <p:nvPr>
            <p:ph type="ctrTitle"/>
          </p:nvPr>
        </p:nvSpPr>
        <p:spPr>
          <a:xfrm>
            <a:off x="225188" y="364364"/>
            <a:ext cx="8693624" cy="660156"/>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GB" sz="2200" dirty="0"/>
              <a:t>SVMs</a:t>
            </a:r>
            <a:br>
              <a:rPr lang="en-GB" sz="2200" dirty="0"/>
            </a:br>
            <a:r>
              <a:rPr lang="en-GB" sz="1600" dirty="0"/>
              <a:t>Pros and Cons</a:t>
            </a:r>
          </a:p>
        </p:txBody>
      </p:sp>
      <p:sp>
        <p:nvSpPr>
          <p:cNvPr id="11" name="Google Shape;89;p13">
            <a:extLst>
              <a:ext uri="{FF2B5EF4-FFF2-40B4-BE49-F238E27FC236}">
                <a16:creationId xmlns:a16="http://schemas.microsoft.com/office/drawing/2014/main" id="{BC4F913D-513F-69A8-2A67-2F2CAE1A3091}"/>
              </a:ext>
            </a:extLst>
          </p:cNvPr>
          <p:cNvSpPr txBox="1">
            <a:spLocks noGrp="1"/>
          </p:cNvSpPr>
          <p:nvPr>
            <p:ph type="subTitle" idx="1"/>
          </p:nvPr>
        </p:nvSpPr>
        <p:spPr>
          <a:xfrm>
            <a:off x="2240239" y="0"/>
            <a:ext cx="4549522" cy="484496"/>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GB" sz="1800" dirty="0"/>
              <a:t>Support Vector Machines (SVM)</a:t>
            </a:r>
          </a:p>
        </p:txBody>
      </p:sp>
      <p:pic>
        <p:nvPicPr>
          <p:cNvPr id="3" name="Picture 2" descr="Text&#10;&#10;Description automatically generated">
            <a:extLst>
              <a:ext uri="{FF2B5EF4-FFF2-40B4-BE49-F238E27FC236}">
                <a16:creationId xmlns:a16="http://schemas.microsoft.com/office/drawing/2014/main" id="{17044E1E-497D-06DD-78D4-E856C5CEECAE}"/>
              </a:ext>
            </a:extLst>
          </p:cNvPr>
          <p:cNvPicPr>
            <a:picLocks noChangeAspect="1"/>
          </p:cNvPicPr>
          <p:nvPr/>
        </p:nvPicPr>
        <p:blipFill>
          <a:blip r:embed="rId3"/>
          <a:stretch>
            <a:fillRect/>
          </a:stretch>
        </p:blipFill>
        <p:spPr>
          <a:xfrm>
            <a:off x="1645104" y="1019457"/>
            <a:ext cx="6359307" cy="4104443"/>
          </a:xfrm>
          <a:prstGeom prst="rect">
            <a:avLst/>
          </a:prstGeom>
        </p:spPr>
      </p:pic>
      <p:sp>
        <p:nvSpPr>
          <p:cNvPr id="8" name="Google Shape;89;p13">
            <a:extLst>
              <a:ext uri="{FF2B5EF4-FFF2-40B4-BE49-F238E27FC236}">
                <a16:creationId xmlns:a16="http://schemas.microsoft.com/office/drawing/2014/main" id="{DB8FE294-7930-065D-2E40-A5C3F2AAE7CA}"/>
              </a:ext>
            </a:extLst>
          </p:cNvPr>
          <p:cNvSpPr txBox="1">
            <a:spLocks/>
          </p:cNvSpPr>
          <p:nvPr/>
        </p:nvSpPr>
        <p:spPr>
          <a:xfrm>
            <a:off x="1712795" y="1030405"/>
            <a:ext cx="6237026" cy="2088108"/>
          </a:xfrm>
          <a:prstGeom prst="rect">
            <a:avLst/>
          </a:prstGeom>
          <a:solidFill>
            <a:schemeClr val="tx2"/>
          </a:solidFill>
          <a:ln>
            <a:solidFill>
              <a:schemeClr val="accent5"/>
            </a:solid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1400" b="1" u="sng" dirty="0">
                <a:solidFill>
                  <a:schemeClr val="accent5"/>
                </a:solidFill>
                <a:latin typeface="Raleway" pitchFamily="2" charset="0"/>
              </a:rPr>
              <a:t>Benefits</a:t>
            </a:r>
          </a:p>
          <a:p>
            <a:pPr marL="0" indent="0" algn="just"/>
            <a:endParaRPr lang="en-GB" sz="1100" b="1" u="sng" dirty="0">
              <a:solidFill>
                <a:schemeClr val="accent5"/>
              </a:solidFill>
              <a:latin typeface="Raleway" pitchFamily="2" charset="0"/>
            </a:endParaRPr>
          </a:p>
          <a:p>
            <a:pPr marL="0" indent="0" algn="just"/>
            <a:r>
              <a:rPr lang="en-GB" sz="1200" dirty="0">
                <a:solidFill>
                  <a:schemeClr val="bg2"/>
                </a:solidFill>
                <a:latin typeface="Raleway" pitchFamily="2" charset="0"/>
              </a:rPr>
              <a:t>- Ability to handle large dimensionalities (high #variables)</a:t>
            </a:r>
          </a:p>
          <a:p>
            <a:pPr marL="0" indent="0" algn="just"/>
            <a:r>
              <a:rPr lang="en-GB" sz="1200" dirty="0">
                <a:solidFill>
                  <a:schemeClr val="bg2"/>
                </a:solidFill>
                <a:latin typeface="Raleway" pitchFamily="2" charset="0"/>
              </a:rPr>
              <a:t>- Robust even when the ratio ''#observations / #variables'' is reversed</a:t>
            </a:r>
          </a:p>
          <a:p>
            <a:pPr marL="0" indent="0" algn="just"/>
            <a:r>
              <a:rPr lang="en-GB" sz="1200" dirty="0">
                <a:solidFill>
                  <a:schemeClr val="bg2"/>
                </a:solidFill>
                <a:latin typeface="Raleway" pitchFamily="2" charset="0"/>
              </a:rPr>
              <a:t>- Treatment of nonlinear problems with the choice of kernels</a:t>
            </a:r>
          </a:p>
          <a:p>
            <a:pPr marL="0" indent="0" algn="just"/>
            <a:r>
              <a:rPr lang="en-GB" sz="1200" dirty="0">
                <a:solidFill>
                  <a:schemeClr val="bg2"/>
                </a:solidFill>
                <a:latin typeface="Raleway" pitchFamily="2" charset="0"/>
              </a:rPr>
              <a:t>- Non-parametric</a:t>
            </a:r>
          </a:p>
          <a:p>
            <a:pPr marL="0" indent="0" algn="just"/>
            <a:r>
              <a:rPr lang="en-GB" sz="1200" dirty="0">
                <a:solidFill>
                  <a:schemeClr val="bg2"/>
                </a:solidFill>
                <a:latin typeface="Raleway" pitchFamily="2" charset="0"/>
              </a:rPr>
              <a:t>- Robust against outliers (controlled with the C parameter)</a:t>
            </a:r>
          </a:p>
          <a:p>
            <a:pPr marL="0" indent="0" algn="just"/>
            <a:r>
              <a:rPr lang="en-GB" sz="1200" dirty="0">
                <a:solidFill>
                  <a:schemeClr val="bg2"/>
                </a:solidFill>
                <a:latin typeface="Raleway" pitchFamily="2" charset="0"/>
              </a:rPr>
              <a:t>- Support points give a good indication of the complexity of the problem treated</a:t>
            </a:r>
          </a:p>
          <a:p>
            <a:pPr marL="0" indent="0" algn="just"/>
            <a:r>
              <a:rPr lang="en-GB" sz="1200" dirty="0">
                <a:solidFill>
                  <a:schemeClr val="bg2"/>
                </a:solidFill>
                <a:latin typeface="Raleway" pitchFamily="2" charset="0"/>
              </a:rPr>
              <a:t>- Often performs well in comparisons with other approaches</a:t>
            </a:r>
          </a:p>
          <a:p>
            <a:pPr marL="0" indent="0" algn="just"/>
            <a:r>
              <a:rPr lang="en-GB" sz="1200" dirty="0">
                <a:solidFill>
                  <a:schemeClr val="bg2"/>
                </a:solidFill>
                <a:latin typeface="Raleway" pitchFamily="2" charset="0"/>
              </a:rPr>
              <a:t>- Parameterization allows flexibility (e.g., resistance to overlearning with C)</a:t>
            </a:r>
          </a:p>
        </p:txBody>
      </p:sp>
      <p:sp>
        <p:nvSpPr>
          <p:cNvPr id="9" name="Google Shape;89;p13">
            <a:extLst>
              <a:ext uri="{FF2B5EF4-FFF2-40B4-BE49-F238E27FC236}">
                <a16:creationId xmlns:a16="http://schemas.microsoft.com/office/drawing/2014/main" id="{4968331C-9BA1-4233-A0E7-D52F73CE9C5B}"/>
              </a:ext>
            </a:extLst>
          </p:cNvPr>
          <p:cNvSpPr txBox="1">
            <a:spLocks/>
          </p:cNvSpPr>
          <p:nvPr/>
        </p:nvSpPr>
        <p:spPr>
          <a:xfrm>
            <a:off x="1712795" y="3227696"/>
            <a:ext cx="6237026" cy="1835624"/>
          </a:xfrm>
          <a:prstGeom prst="rect">
            <a:avLst/>
          </a:prstGeom>
          <a:solidFill>
            <a:schemeClr val="tx2"/>
          </a:solidFill>
          <a:ln>
            <a:solidFill>
              <a:schemeClr val="accent3"/>
            </a:solidFill>
          </a:ln>
        </p:spPr>
        <p:txBody>
          <a:bodyPr spcFirstLastPara="1" wrap="square" lIns="91425" tIns="91425" rIns="91425" bIns="91425" anchor="t" anchorCtr="0">
            <a:normAutofit lnSpcReduction="10000"/>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1400" b="1" u="sng" dirty="0">
                <a:solidFill>
                  <a:schemeClr val="accent3"/>
                </a:solidFill>
                <a:latin typeface="Raleway" pitchFamily="2" charset="0"/>
              </a:rPr>
              <a:t>Disadvantages</a:t>
            </a:r>
          </a:p>
          <a:p>
            <a:pPr marL="0" indent="0" algn="just"/>
            <a:endParaRPr lang="en-GB" sz="1200" b="1" u="sng" dirty="0">
              <a:solidFill>
                <a:schemeClr val="accent3"/>
              </a:solidFill>
              <a:latin typeface="Raleway" pitchFamily="2" charset="0"/>
            </a:endParaRPr>
          </a:p>
          <a:p>
            <a:pPr marL="0" indent="0" algn="just"/>
            <a:r>
              <a:rPr lang="en-GB" sz="1200" dirty="0">
                <a:solidFill>
                  <a:schemeClr val="bg2"/>
                </a:solidFill>
                <a:latin typeface="Raleway" pitchFamily="2" charset="0"/>
              </a:rPr>
              <a:t>- Difficulty to identify the right parameter values (and sensitivity to parameters)</a:t>
            </a:r>
          </a:p>
          <a:p>
            <a:pPr marL="0" indent="0" algn="just"/>
            <a:r>
              <a:rPr lang="en-GB" sz="1200" dirty="0">
                <a:solidFill>
                  <a:schemeClr val="bg2"/>
                </a:solidFill>
                <a:latin typeface="Raleway" pitchFamily="2" charset="0"/>
              </a:rPr>
              <a:t>- Difficulty to process large databases with very high #observations (memory capacity   </a:t>
            </a:r>
            <a:br>
              <a:rPr lang="en-GB" sz="1200" dirty="0">
                <a:solidFill>
                  <a:schemeClr val="bg2"/>
                </a:solidFill>
                <a:latin typeface="Raleway" pitchFamily="2" charset="0"/>
              </a:rPr>
            </a:br>
            <a:r>
              <a:rPr lang="en-GB" sz="1200" dirty="0">
                <a:solidFill>
                  <a:schemeClr val="bg2"/>
                </a:solidFill>
                <a:latin typeface="Raleway" pitchFamily="2" charset="0"/>
              </a:rPr>
              <a:t>   with Gram matrix - if naive implementation, computation time)</a:t>
            </a:r>
          </a:p>
          <a:p>
            <a:pPr marL="0" indent="0" algn="just"/>
            <a:r>
              <a:rPr lang="en-GB" sz="1200" dirty="0">
                <a:solidFill>
                  <a:schemeClr val="bg2"/>
                </a:solidFill>
                <a:latin typeface="Raleway" pitchFamily="2" charset="0"/>
              </a:rPr>
              <a:t>- Problem when classes are noisy (multiplication of support points)</a:t>
            </a:r>
          </a:p>
          <a:p>
            <a:pPr marL="0" indent="0" algn="just"/>
            <a:r>
              <a:rPr lang="en-GB" sz="1200" dirty="0">
                <a:solidFill>
                  <a:schemeClr val="bg2"/>
                </a:solidFill>
                <a:latin typeface="Raleway" pitchFamily="2" charset="0"/>
              </a:rPr>
              <a:t>- No explicit model for non-linear kernels (use of support points)</a:t>
            </a:r>
          </a:p>
          <a:p>
            <a:pPr marL="0" indent="0" algn="just"/>
            <a:r>
              <a:rPr lang="en-GB" sz="1200" dirty="0">
                <a:solidFill>
                  <a:schemeClr val="bg2"/>
                </a:solidFill>
                <a:latin typeface="Raleway" pitchFamily="2" charset="0"/>
              </a:rPr>
              <a:t>- Difficulty of interpretations (e.g., relevance of variables)</a:t>
            </a:r>
          </a:p>
          <a:p>
            <a:pPr marL="0" indent="0" algn="just"/>
            <a:r>
              <a:rPr lang="en-GB" sz="1200" dirty="0">
                <a:solidFill>
                  <a:schemeClr val="bg2"/>
                </a:solidFill>
                <a:latin typeface="Raleway" pitchFamily="2" charset="0"/>
              </a:rPr>
              <a:t>- The treatment of multi-class problems remains an open question</a:t>
            </a:r>
          </a:p>
        </p:txBody>
      </p:sp>
    </p:spTree>
    <p:extLst>
      <p:ext uri="{BB962C8B-B14F-4D97-AF65-F5344CB8AC3E}">
        <p14:creationId xmlns:p14="http://schemas.microsoft.com/office/powerpoint/2010/main" val="111373011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3"/>
          <p:cNvSpPr txBox="1">
            <a:spLocks noGrp="1"/>
          </p:cNvSpPr>
          <p:nvPr>
            <p:ph type="ctrTitle"/>
          </p:nvPr>
        </p:nvSpPr>
        <p:spPr>
          <a:xfrm>
            <a:off x="225188" y="364364"/>
            <a:ext cx="8693624" cy="660156"/>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GB" sz="2200" dirty="0"/>
              <a:t>SVMs</a:t>
            </a:r>
            <a:br>
              <a:rPr lang="en-GB" sz="2200" dirty="0"/>
            </a:br>
            <a:r>
              <a:rPr lang="en-GB" sz="1600" dirty="0"/>
              <a:t>Extensions</a:t>
            </a:r>
          </a:p>
        </p:txBody>
      </p:sp>
      <p:sp>
        <p:nvSpPr>
          <p:cNvPr id="11" name="Google Shape;89;p13">
            <a:extLst>
              <a:ext uri="{FF2B5EF4-FFF2-40B4-BE49-F238E27FC236}">
                <a16:creationId xmlns:a16="http://schemas.microsoft.com/office/drawing/2014/main" id="{BC4F913D-513F-69A8-2A67-2F2CAE1A3091}"/>
              </a:ext>
            </a:extLst>
          </p:cNvPr>
          <p:cNvSpPr txBox="1">
            <a:spLocks noGrp="1"/>
          </p:cNvSpPr>
          <p:nvPr>
            <p:ph type="subTitle" idx="1"/>
          </p:nvPr>
        </p:nvSpPr>
        <p:spPr>
          <a:xfrm>
            <a:off x="2240239" y="0"/>
            <a:ext cx="4549522" cy="484496"/>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GB" sz="1800" dirty="0"/>
              <a:t>Support Vector Machines (SVM)</a:t>
            </a:r>
          </a:p>
        </p:txBody>
      </p:sp>
      <p:pic>
        <p:nvPicPr>
          <p:cNvPr id="4" name="Picture 3" descr="Text&#10;&#10;Description automatically generated">
            <a:extLst>
              <a:ext uri="{FF2B5EF4-FFF2-40B4-BE49-F238E27FC236}">
                <a16:creationId xmlns:a16="http://schemas.microsoft.com/office/drawing/2014/main" id="{5508FDCF-5449-6919-565E-D3003AFB3E46}"/>
              </a:ext>
            </a:extLst>
          </p:cNvPr>
          <p:cNvPicPr>
            <a:picLocks noChangeAspect="1"/>
          </p:cNvPicPr>
          <p:nvPr/>
        </p:nvPicPr>
        <p:blipFill>
          <a:blip r:embed="rId3"/>
          <a:stretch>
            <a:fillRect/>
          </a:stretch>
        </p:blipFill>
        <p:spPr>
          <a:xfrm>
            <a:off x="1485092" y="1020084"/>
            <a:ext cx="6173816" cy="4123416"/>
          </a:xfrm>
          <a:prstGeom prst="rect">
            <a:avLst/>
          </a:prstGeom>
        </p:spPr>
      </p:pic>
      <p:sp>
        <p:nvSpPr>
          <p:cNvPr id="5" name="Google Shape;89;p13">
            <a:extLst>
              <a:ext uri="{FF2B5EF4-FFF2-40B4-BE49-F238E27FC236}">
                <a16:creationId xmlns:a16="http://schemas.microsoft.com/office/drawing/2014/main" id="{44A66213-F102-AE4F-5454-931B4BA102BE}"/>
              </a:ext>
            </a:extLst>
          </p:cNvPr>
          <p:cNvSpPr txBox="1">
            <a:spLocks/>
          </p:cNvSpPr>
          <p:nvPr/>
        </p:nvSpPr>
        <p:spPr>
          <a:xfrm>
            <a:off x="1712795" y="1030405"/>
            <a:ext cx="6237026" cy="2088108"/>
          </a:xfrm>
          <a:prstGeom prst="rect">
            <a:avLst/>
          </a:prstGeom>
          <a:solidFill>
            <a:schemeClr val="tx2"/>
          </a:solid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endParaRPr lang="en-GB" sz="1100" b="1" u="sng" dirty="0">
              <a:solidFill>
                <a:schemeClr val="accent5"/>
              </a:solidFill>
              <a:latin typeface="Raleway" pitchFamily="2" charset="0"/>
            </a:endParaRPr>
          </a:p>
          <a:p>
            <a:pPr marL="0" indent="0" algn="just"/>
            <a:r>
              <a:rPr lang="en-GB" sz="1200" dirty="0">
                <a:solidFill>
                  <a:schemeClr val="bg2"/>
                </a:solidFill>
                <a:latin typeface="Raleway" pitchFamily="2" charset="0"/>
              </a:rPr>
              <a:t>Popularized in ranking, SVMs can be applied to other types of problems:</a:t>
            </a:r>
          </a:p>
          <a:p>
            <a:pPr marL="0" indent="0" algn="just"/>
            <a:endParaRPr lang="en-GB" sz="1200" dirty="0">
              <a:solidFill>
                <a:schemeClr val="bg2"/>
              </a:solidFill>
              <a:latin typeface="Raleway" pitchFamily="2" charset="0"/>
            </a:endParaRPr>
          </a:p>
          <a:p>
            <a:pPr marL="0" indent="0" algn="just"/>
            <a:r>
              <a:rPr lang="en-GB" sz="1200" dirty="0">
                <a:solidFill>
                  <a:schemeClr val="bg2"/>
                </a:solidFill>
                <a:latin typeface="Raleway" pitchFamily="2" charset="0"/>
              </a:rPr>
              <a:t>- semi-supervised learning (only part of the data is labelled)</a:t>
            </a:r>
          </a:p>
          <a:p>
            <a:pPr marL="0" indent="0" algn="just"/>
            <a:endParaRPr lang="en-GB" sz="1200" dirty="0">
              <a:solidFill>
                <a:schemeClr val="bg2"/>
              </a:solidFill>
              <a:latin typeface="Raleway" pitchFamily="2" charset="0"/>
            </a:endParaRPr>
          </a:p>
          <a:p>
            <a:pPr marL="0" indent="0" algn="just"/>
            <a:r>
              <a:rPr lang="en-GB" sz="1200" dirty="0">
                <a:solidFill>
                  <a:schemeClr val="bg2"/>
                </a:solidFill>
                <a:latin typeface="Raleway" pitchFamily="2" charset="0"/>
              </a:rPr>
              <a:t>- regression (prediction with quantitative target variable)</a:t>
            </a:r>
          </a:p>
          <a:p>
            <a:pPr marL="0" indent="0" algn="just"/>
            <a:endParaRPr lang="en-GB" sz="1200" dirty="0">
              <a:solidFill>
                <a:schemeClr val="bg2"/>
              </a:solidFill>
              <a:latin typeface="Raleway" pitchFamily="2" charset="0"/>
            </a:endParaRPr>
          </a:p>
          <a:p>
            <a:pPr marL="0" indent="0" algn="just"/>
            <a:r>
              <a:rPr lang="en-GB" sz="1200" dirty="0">
                <a:solidFill>
                  <a:schemeClr val="bg2"/>
                </a:solidFill>
                <a:latin typeface="Raleway" pitchFamily="2" charset="0"/>
              </a:rPr>
              <a:t>- automatic classification (clustering)</a:t>
            </a:r>
          </a:p>
        </p:txBody>
      </p:sp>
      <p:sp>
        <p:nvSpPr>
          <p:cNvPr id="6" name="Google Shape;89;p13">
            <a:extLst>
              <a:ext uri="{FF2B5EF4-FFF2-40B4-BE49-F238E27FC236}">
                <a16:creationId xmlns:a16="http://schemas.microsoft.com/office/drawing/2014/main" id="{94553EC0-8030-251D-82CA-F5282CBABB6A}"/>
              </a:ext>
            </a:extLst>
          </p:cNvPr>
          <p:cNvSpPr txBox="1">
            <a:spLocks/>
          </p:cNvSpPr>
          <p:nvPr/>
        </p:nvSpPr>
        <p:spPr>
          <a:xfrm>
            <a:off x="2333768" y="3447765"/>
            <a:ext cx="6237026" cy="830808"/>
          </a:xfrm>
          <a:prstGeom prst="rect">
            <a:avLst/>
          </a:prstGeom>
          <a:solidFill>
            <a:schemeClr val="tx2"/>
          </a:solid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1100" dirty="0">
                <a:solidFill>
                  <a:schemeClr val="bg2"/>
                </a:solidFill>
                <a:latin typeface="Raleway" pitchFamily="2" charset="0"/>
              </a:rPr>
              <a:t>Domain-specific "core" functions are developed (text mining, image mining, speech recognition, etc.). They must be adapted to the notion of similarity between observations in the domain.</a:t>
            </a:r>
            <a:endParaRPr lang="en-GB" sz="1200" dirty="0">
              <a:solidFill>
                <a:schemeClr val="bg2"/>
              </a:solidFill>
              <a:latin typeface="Raleway" pitchFamily="2" charset="0"/>
            </a:endParaRPr>
          </a:p>
        </p:txBody>
      </p:sp>
      <p:sp>
        <p:nvSpPr>
          <p:cNvPr id="7" name="Google Shape;89;p13">
            <a:extLst>
              <a:ext uri="{FF2B5EF4-FFF2-40B4-BE49-F238E27FC236}">
                <a16:creationId xmlns:a16="http://schemas.microsoft.com/office/drawing/2014/main" id="{B7C0F70D-C25D-7C77-B707-FF91DBC6E533}"/>
              </a:ext>
            </a:extLst>
          </p:cNvPr>
          <p:cNvSpPr txBox="1">
            <a:spLocks/>
          </p:cNvSpPr>
          <p:nvPr/>
        </p:nvSpPr>
        <p:spPr>
          <a:xfrm>
            <a:off x="2333768" y="4517409"/>
            <a:ext cx="6237026" cy="660210"/>
          </a:xfrm>
          <a:prstGeom prst="rect">
            <a:avLst/>
          </a:prstGeom>
          <a:solidFill>
            <a:schemeClr val="tx2"/>
          </a:solid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1100" dirty="0">
                <a:solidFill>
                  <a:schemeClr val="bg2"/>
                </a:solidFill>
                <a:latin typeface="Raleway" pitchFamily="2" charset="0"/>
              </a:rPr>
              <a:t>The SVM approach is very close to research, fertile in novelties. Not all of them are available in the tools that are accessible to us.</a:t>
            </a:r>
            <a:endParaRPr lang="en-GB" sz="1200" dirty="0">
              <a:solidFill>
                <a:schemeClr val="bg2"/>
              </a:solidFill>
              <a:latin typeface="Raleway" pitchFamily="2" charset="0"/>
            </a:endParaRPr>
          </a:p>
        </p:txBody>
      </p:sp>
    </p:spTree>
    <p:extLst>
      <p:ext uri="{BB962C8B-B14F-4D97-AF65-F5344CB8AC3E}">
        <p14:creationId xmlns:p14="http://schemas.microsoft.com/office/powerpoint/2010/main" val="13666943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3"/>
          <p:cNvSpPr txBox="1">
            <a:spLocks noGrp="1"/>
          </p:cNvSpPr>
          <p:nvPr>
            <p:ph type="ctrTitle"/>
          </p:nvPr>
        </p:nvSpPr>
        <p:spPr>
          <a:xfrm>
            <a:off x="726450" y="1215625"/>
            <a:ext cx="7688100" cy="906602"/>
          </a:xfrm>
          <a:prstGeom prst="rect">
            <a:avLst/>
          </a:prstGeom>
        </p:spPr>
        <p:txBody>
          <a:bodyPr spcFirstLastPara="1" wrap="square" lIns="91425" tIns="91425" rIns="91425" bIns="91425" anchor="t" anchorCtr="0">
            <a:normAutofit/>
          </a:bodyPr>
          <a:lstStyle/>
          <a:p>
            <a:pPr marL="0" lvl="0" indent="0" rtl="0">
              <a:spcBef>
                <a:spcPts val="0"/>
              </a:spcBef>
              <a:spcAft>
                <a:spcPts val="0"/>
              </a:spcAft>
              <a:buNone/>
            </a:pPr>
            <a:r>
              <a:rPr lang="en-GB" sz="2800" dirty="0"/>
              <a:t>MARGIN MAXIMIZATION (I)</a:t>
            </a:r>
          </a:p>
        </p:txBody>
      </p:sp>
      <p:sp>
        <p:nvSpPr>
          <p:cNvPr id="89" name="Google Shape;89;p13"/>
          <p:cNvSpPr txBox="1">
            <a:spLocks noGrp="1"/>
          </p:cNvSpPr>
          <p:nvPr>
            <p:ph type="subTitle" idx="1"/>
          </p:nvPr>
        </p:nvSpPr>
        <p:spPr>
          <a:xfrm>
            <a:off x="2581433" y="0"/>
            <a:ext cx="3867134" cy="7059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GB" sz="2000" dirty="0"/>
              <a:t>Support Vector Machines (SVM)</a:t>
            </a:r>
          </a:p>
        </p:txBody>
      </p:sp>
      <p:pic>
        <p:nvPicPr>
          <p:cNvPr id="90" name="Google Shape;90;p13"/>
          <p:cNvPicPr preferRelativeResize="0"/>
          <p:nvPr/>
        </p:nvPicPr>
        <p:blipFill>
          <a:blip r:embed="rId3">
            <a:alphaModFix/>
          </a:blip>
          <a:stretch>
            <a:fillRect/>
          </a:stretch>
        </p:blipFill>
        <p:spPr>
          <a:xfrm>
            <a:off x="7506269" y="543375"/>
            <a:ext cx="1501156" cy="1462845"/>
          </a:xfrm>
          <a:prstGeom prst="rect">
            <a:avLst/>
          </a:prstGeom>
          <a:noFill/>
          <a:ln>
            <a:noFill/>
          </a:ln>
        </p:spPr>
      </p:pic>
      <p:sp>
        <p:nvSpPr>
          <p:cNvPr id="3" name="Google Shape;89;p13">
            <a:extLst>
              <a:ext uri="{FF2B5EF4-FFF2-40B4-BE49-F238E27FC236}">
                <a16:creationId xmlns:a16="http://schemas.microsoft.com/office/drawing/2014/main" id="{9BB00167-5529-97C4-4AAF-70B809217D96}"/>
              </a:ext>
            </a:extLst>
          </p:cNvPr>
          <p:cNvSpPr txBox="1">
            <a:spLocks/>
          </p:cNvSpPr>
          <p:nvPr/>
        </p:nvSpPr>
        <p:spPr>
          <a:xfrm>
            <a:off x="726449" y="1778400"/>
            <a:ext cx="5722117" cy="1090333"/>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dirty="0">
                <a:solidFill>
                  <a:schemeClr val="bg2"/>
                </a:solidFill>
              </a:rPr>
              <a:t>First formulation</a:t>
            </a:r>
            <a:endParaRPr lang="en-GB" sz="1400" dirty="0">
              <a:solidFill>
                <a:schemeClr val="bg2"/>
              </a:solidFill>
            </a:endParaRPr>
          </a:p>
        </p:txBody>
      </p:sp>
      <p:pic>
        <p:nvPicPr>
          <p:cNvPr id="4" name="Picture 3" descr="Icon&#10;&#10;Description automatically generated">
            <a:extLst>
              <a:ext uri="{FF2B5EF4-FFF2-40B4-BE49-F238E27FC236}">
                <a16:creationId xmlns:a16="http://schemas.microsoft.com/office/drawing/2014/main" id="{775F3E1C-D794-54C7-9853-A66135AF2805}"/>
              </a:ext>
            </a:extLst>
          </p:cNvPr>
          <p:cNvPicPr>
            <a:picLocks noChangeAspect="1"/>
          </p:cNvPicPr>
          <p:nvPr/>
        </p:nvPicPr>
        <p:blipFill>
          <a:blip r:embed="rId4"/>
          <a:stretch>
            <a:fillRect/>
          </a:stretch>
        </p:blipFill>
        <p:spPr>
          <a:xfrm>
            <a:off x="3985341" y="2195827"/>
            <a:ext cx="3003625" cy="3003625"/>
          </a:xfrm>
          <a:prstGeom prst="rect">
            <a:avLst/>
          </a:prstGeom>
        </p:spPr>
      </p:pic>
    </p:spTree>
    <p:extLst>
      <p:ext uri="{BB962C8B-B14F-4D97-AF65-F5344CB8AC3E}">
        <p14:creationId xmlns:p14="http://schemas.microsoft.com/office/powerpoint/2010/main" val="30732969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3"/>
          <p:cNvSpPr txBox="1">
            <a:spLocks noGrp="1"/>
          </p:cNvSpPr>
          <p:nvPr>
            <p:ph type="ctrTitle"/>
          </p:nvPr>
        </p:nvSpPr>
        <p:spPr>
          <a:xfrm>
            <a:off x="1879737" y="364364"/>
            <a:ext cx="5384526" cy="660156"/>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GB" sz="2400" dirty="0"/>
              <a:t>Principle of maximizing of the margin</a:t>
            </a:r>
            <a:br>
              <a:rPr lang="en-GB" sz="2400" dirty="0"/>
            </a:br>
            <a:r>
              <a:rPr lang="en-GB" sz="1600" dirty="0"/>
              <a:t>Intuitive presentation</a:t>
            </a:r>
            <a:endParaRPr lang="en-GB" sz="2000" dirty="0"/>
          </a:p>
        </p:txBody>
      </p:sp>
      <p:sp>
        <p:nvSpPr>
          <p:cNvPr id="11" name="Google Shape;89;p13">
            <a:extLst>
              <a:ext uri="{FF2B5EF4-FFF2-40B4-BE49-F238E27FC236}">
                <a16:creationId xmlns:a16="http://schemas.microsoft.com/office/drawing/2014/main" id="{BC4F913D-513F-69A8-2A67-2F2CAE1A3091}"/>
              </a:ext>
            </a:extLst>
          </p:cNvPr>
          <p:cNvSpPr txBox="1">
            <a:spLocks noGrp="1"/>
          </p:cNvSpPr>
          <p:nvPr>
            <p:ph type="subTitle" idx="1"/>
          </p:nvPr>
        </p:nvSpPr>
        <p:spPr>
          <a:xfrm>
            <a:off x="2240239" y="0"/>
            <a:ext cx="4549522" cy="484496"/>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GB" sz="1800" dirty="0"/>
              <a:t>Support Vector Machines (SVM)</a:t>
            </a:r>
          </a:p>
        </p:txBody>
      </p:sp>
      <p:pic>
        <p:nvPicPr>
          <p:cNvPr id="6" name="Picture 5" descr="Diagram&#10;&#10;Description automatically generated">
            <a:extLst>
              <a:ext uri="{FF2B5EF4-FFF2-40B4-BE49-F238E27FC236}">
                <a16:creationId xmlns:a16="http://schemas.microsoft.com/office/drawing/2014/main" id="{90A03AD2-FD9D-CB8A-08D8-3A1B87DAC5F2}"/>
              </a:ext>
            </a:extLst>
          </p:cNvPr>
          <p:cNvPicPr>
            <a:picLocks noChangeAspect="1"/>
          </p:cNvPicPr>
          <p:nvPr/>
        </p:nvPicPr>
        <p:blipFill>
          <a:blip r:embed="rId3"/>
          <a:stretch>
            <a:fillRect/>
          </a:stretch>
        </p:blipFill>
        <p:spPr>
          <a:xfrm>
            <a:off x="1869259" y="960459"/>
            <a:ext cx="5405482" cy="4031207"/>
          </a:xfrm>
          <a:prstGeom prst="rect">
            <a:avLst/>
          </a:prstGeom>
        </p:spPr>
      </p:pic>
      <p:sp>
        <p:nvSpPr>
          <p:cNvPr id="9" name="Google Shape;89;p13">
            <a:extLst>
              <a:ext uri="{FF2B5EF4-FFF2-40B4-BE49-F238E27FC236}">
                <a16:creationId xmlns:a16="http://schemas.microsoft.com/office/drawing/2014/main" id="{9A67F278-5E58-3B57-0755-6438A2DCB5AB}"/>
              </a:ext>
            </a:extLst>
          </p:cNvPr>
          <p:cNvSpPr txBox="1">
            <a:spLocks/>
          </p:cNvSpPr>
          <p:nvPr/>
        </p:nvSpPr>
        <p:spPr>
          <a:xfrm>
            <a:off x="4155187" y="1008228"/>
            <a:ext cx="3119554" cy="660156"/>
          </a:xfrm>
          <a:prstGeom prst="rect">
            <a:avLst/>
          </a:prstGeom>
          <a:solidFill>
            <a:schemeClr val="tx2"/>
          </a:solidFill>
          <a:ln>
            <a:solidFill>
              <a:schemeClr val="accent1"/>
            </a:solidFill>
          </a:ln>
        </p:spPr>
        <p:txBody>
          <a:bodyPr spcFirstLastPara="1" wrap="square" lIns="91425" tIns="91425" rIns="91425" bIns="91425" anchor="t" anchorCtr="0">
            <a:normAutofit fontScale="92500" lnSpcReduction="10000"/>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1200" dirty="0">
                <a:solidFill>
                  <a:schemeClr val="bg2"/>
                </a:solidFill>
              </a:rPr>
              <a:t>The optimal hyperplane should maximize the distance between the boundary and the points of each class that are closest to it</a:t>
            </a:r>
            <a:endParaRPr lang="en-GB" sz="1100" dirty="0">
              <a:solidFill>
                <a:schemeClr val="bg2"/>
              </a:solidFill>
            </a:endParaRPr>
          </a:p>
        </p:txBody>
      </p:sp>
      <p:sp>
        <p:nvSpPr>
          <p:cNvPr id="10" name="Google Shape;89;p13">
            <a:extLst>
              <a:ext uri="{FF2B5EF4-FFF2-40B4-BE49-F238E27FC236}">
                <a16:creationId xmlns:a16="http://schemas.microsoft.com/office/drawing/2014/main" id="{6E6284C0-4B6F-AD3C-5E7B-B9BE1EABE920}"/>
              </a:ext>
            </a:extLst>
          </p:cNvPr>
          <p:cNvSpPr txBox="1">
            <a:spLocks/>
          </p:cNvSpPr>
          <p:nvPr/>
        </p:nvSpPr>
        <p:spPr>
          <a:xfrm>
            <a:off x="4953581" y="1718103"/>
            <a:ext cx="1501810" cy="660156"/>
          </a:xfrm>
          <a:prstGeom prst="rect">
            <a:avLst/>
          </a:prstGeom>
          <a:solidFill>
            <a:schemeClr val="tx2"/>
          </a:solid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1000" dirty="0">
                <a:solidFill>
                  <a:schemeClr val="bg2"/>
                </a:solidFill>
              </a:rPr>
              <a:t>- Distance of any point x with the boundary</a:t>
            </a:r>
            <a:endParaRPr lang="en-GB" sz="900" dirty="0">
              <a:solidFill>
                <a:schemeClr val="bg2"/>
              </a:solidFill>
            </a:endParaRPr>
          </a:p>
        </p:txBody>
      </p:sp>
      <p:sp>
        <p:nvSpPr>
          <p:cNvPr id="12" name="Google Shape;89;p13">
            <a:extLst>
              <a:ext uri="{FF2B5EF4-FFF2-40B4-BE49-F238E27FC236}">
                <a16:creationId xmlns:a16="http://schemas.microsoft.com/office/drawing/2014/main" id="{A83F497A-4309-8F30-A8A7-613C877E68F0}"/>
              </a:ext>
            </a:extLst>
          </p:cNvPr>
          <p:cNvSpPr txBox="1">
            <a:spLocks/>
          </p:cNvSpPr>
          <p:nvPr/>
        </p:nvSpPr>
        <p:spPr>
          <a:xfrm>
            <a:off x="4953581" y="2475746"/>
            <a:ext cx="1501810" cy="498608"/>
          </a:xfrm>
          <a:prstGeom prst="rect">
            <a:avLst/>
          </a:prstGeom>
          <a:solidFill>
            <a:schemeClr val="tx2"/>
          </a:solid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1000" dirty="0">
                <a:solidFill>
                  <a:schemeClr val="bg2"/>
                </a:solidFill>
              </a:rPr>
              <a:t>- The maximum margin is equal to</a:t>
            </a:r>
            <a:endParaRPr lang="en-GB" sz="900" dirty="0">
              <a:solidFill>
                <a:schemeClr val="bg2"/>
              </a:solidFill>
            </a:endParaRPr>
          </a:p>
        </p:txBody>
      </p:sp>
      <p:sp>
        <p:nvSpPr>
          <p:cNvPr id="13" name="Google Shape;89;p13">
            <a:extLst>
              <a:ext uri="{FF2B5EF4-FFF2-40B4-BE49-F238E27FC236}">
                <a16:creationId xmlns:a16="http://schemas.microsoft.com/office/drawing/2014/main" id="{4B07F79F-6AF0-F26D-6B7A-BDCB715459AB}"/>
              </a:ext>
            </a:extLst>
          </p:cNvPr>
          <p:cNvSpPr txBox="1">
            <a:spLocks/>
          </p:cNvSpPr>
          <p:nvPr/>
        </p:nvSpPr>
        <p:spPr>
          <a:xfrm>
            <a:off x="4964058" y="2974353"/>
            <a:ext cx="2937995" cy="771099"/>
          </a:xfrm>
          <a:prstGeom prst="rect">
            <a:avLst/>
          </a:prstGeom>
          <a:solidFill>
            <a:schemeClr val="tx2"/>
          </a:solidFill>
          <a:ln>
            <a:noFill/>
          </a:ln>
        </p:spPr>
        <p:txBody>
          <a:bodyPr spcFirstLastPara="1" wrap="square" lIns="91425" tIns="91425" rIns="91425" bIns="91425" anchor="t" anchorCtr="0">
            <a:normAutofit lnSpcReduction="10000"/>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1000" dirty="0">
                <a:solidFill>
                  <a:schemeClr val="bg2"/>
                </a:solidFill>
              </a:rPr>
              <a:t>- The points where the lines "rest" are The points where the "margin" lines are "supported" are the "support vectors". If we removed from the sample, the solution is modified.</a:t>
            </a:r>
          </a:p>
        </p:txBody>
      </p:sp>
      <p:sp>
        <p:nvSpPr>
          <p:cNvPr id="14" name="Google Shape;89;p13">
            <a:extLst>
              <a:ext uri="{FF2B5EF4-FFF2-40B4-BE49-F238E27FC236}">
                <a16:creationId xmlns:a16="http://schemas.microsoft.com/office/drawing/2014/main" id="{B900A5CB-3782-BB4C-ECFB-21E50FC7B936}"/>
              </a:ext>
            </a:extLst>
          </p:cNvPr>
          <p:cNvSpPr txBox="1">
            <a:spLocks/>
          </p:cNvSpPr>
          <p:nvPr/>
        </p:nvSpPr>
        <p:spPr>
          <a:xfrm>
            <a:off x="4953580" y="3731996"/>
            <a:ext cx="2937995" cy="1256249"/>
          </a:xfrm>
          <a:prstGeom prst="rect">
            <a:avLst/>
          </a:prstGeom>
          <a:solidFill>
            <a:schemeClr val="tx2"/>
          </a:solid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1000" dirty="0">
                <a:solidFill>
                  <a:schemeClr val="bg2"/>
                </a:solidFill>
              </a:rPr>
              <a:t>- Several zones are defined in the representation</a:t>
            </a:r>
          </a:p>
          <a:p>
            <a:pPr marL="0" indent="0" algn="just"/>
            <a:r>
              <a:rPr lang="en-GB" sz="1000" dirty="0">
                <a:solidFill>
                  <a:schemeClr val="bg2"/>
                </a:solidFill>
              </a:rPr>
              <a:t>f(x) = 0, we are on the border</a:t>
            </a:r>
          </a:p>
          <a:p>
            <a:pPr marL="0" indent="0" algn="just"/>
            <a:r>
              <a:rPr lang="en-GB" sz="1000" dirty="0">
                <a:solidFill>
                  <a:schemeClr val="bg2"/>
                </a:solidFill>
              </a:rPr>
              <a:t>f(x) &gt; 0, we classify " + ".</a:t>
            </a:r>
          </a:p>
          <a:p>
            <a:pPr marL="0" indent="0" algn="just"/>
            <a:r>
              <a:rPr lang="en-GB" sz="1000" dirty="0">
                <a:solidFill>
                  <a:schemeClr val="bg2"/>
                </a:solidFill>
              </a:rPr>
              <a:t>f(x) &lt; 0, we classify " - "</a:t>
            </a:r>
          </a:p>
          <a:p>
            <a:pPr marL="0" indent="0" algn="just"/>
            <a:r>
              <a:rPr lang="en-GB" sz="1000" dirty="0">
                <a:solidFill>
                  <a:schemeClr val="bg2"/>
                </a:solidFill>
              </a:rPr>
              <a:t>f(x) = +1 or -1, we are on the lines delimiting support vectors</a:t>
            </a:r>
          </a:p>
        </p:txBody>
      </p:sp>
      <p:sp>
        <p:nvSpPr>
          <p:cNvPr id="15" name="Google Shape;89;p13">
            <a:extLst>
              <a:ext uri="{FF2B5EF4-FFF2-40B4-BE49-F238E27FC236}">
                <a16:creationId xmlns:a16="http://schemas.microsoft.com/office/drawing/2014/main" id="{9583CE02-A11B-4AE9-00DE-B96E0DDD8049}"/>
              </a:ext>
            </a:extLst>
          </p:cNvPr>
          <p:cNvSpPr txBox="1">
            <a:spLocks/>
          </p:cNvSpPr>
          <p:nvPr/>
        </p:nvSpPr>
        <p:spPr>
          <a:xfrm>
            <a:off x="1794123" y="4455327"/>
            <a:ext cx="3169935" cy="660157"/>
          </a:xfrm>
          <a:prstGeom prst="rect">
            <a:avLst/>
          </a:prstGeom>
          <a:solidFill>
            <a:schemeClr val="tx2"/>
          </a:solid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endParaRPr lang="en-GB" sz="1100" dirty="0">
              <a:solidFill>
                <a:schemeClr val="bg2"/>
              </a:solidFill>
            </a:endParaRPr>
          </a:p>
        </p:txBody>
      </p:sp>
    </p:spTree>
    <p:extLst>
      <p:ext uri="{BB962C8B-B14F-4D97-AF65-F5344CB8AC3E}">
        <p14:creationId xmlns:p14="http://schemas.microsoft.com/office/powerpoint/2010/main" val="32761849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3"/>
          <p:cNvSpPr txBox="1">
            <a:spLocks noGrp="1"/>
          </p:cNvSpPr>
          <p:nvPr>
            <p:ph type="ctrTitle"/>
          </p:nvPr>
        </p:nvSpPr>
        <p:spPr>
          <a:xfrm>
            <a:off x="1879737" y="364364"/>
            <a:ext cx="5384526" cy="660156"/>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GB" sz="2400" dirty="0"/>
              <a:t>Margin maximization</a:t>
            </a:r>
            <a:br>
              <a:rPr lang="en-GB" sz="2400" dirty="0"/>
            </a:br>
            <a:r>
              <a:rPr lang="en-GB" sz="1600" dirty="0"/>
              <a:t>Mathematical formulation</a:t>
            </a:r>
            <a:endParaRPr lang="en-GB" sz="2000" dirty="0"/>
          </a:p>
        </p:txBody>
      </p:sp>
      <p:sp>
        <p:nvSpPr>
          <p:cNvPr id="11" name="Google Shape;89;p13">
            <a:extLst>
              <a:ext uri="{FF2B5EF4-FFF2-40B4-BE49-F238E27FC236}">
                <a16:creationId xmlns:a16="http://schemas.microsoft.com/office/drawing/2014/main" id="{BC4F913D-513F-69A8-2A67-2F2CAE1A3091}"/>
              </a:ext>
            </a:extLst>
          </p:cNvPr>
          <p:cNvSpPr txBox="1">
            <a:spLocks noGrp="1"/>
          </p:cNvSpPr>
          <p:nvPr>
            <p:ph type="subTitle" idx="1"/>
          </p:nvPr>
        </p:nvSpPr>
        <p:spPr>
          <a:xfrm>
            <a:off x="2240239" y="0"/>
            <a:ext cx="4549522" cy="484496"/>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GB" sz="1800" dirty="0"/>
              <a:t>Support Vector Machines (SVM)</a:t>
            </a:r>
          </a:p>
        </p:txBody>
      </p:sp>
      <p:sp>
        <p:nvSpPr>
          <p:cNvPr id="15" name="Google Shape;89;p13">
            <a:extLst>
              <a:ext uri="{FF2B5EF4-FFF2-40B4-BE49-F238E27FC236}">
                <a16:creationId xmlns:a16="http://schemas.microsoft.com/office/drawing/2014/main" id="{9583CE02-A11B-4AE9-00DE-B96E0DDD8049}"/>
              </a:ext>
            </a:extLst>
          </p:cNvPr>
          <p:cNvSpPr txBox="1">
            <a:spLocks/>
          </p:cNvSpPr>
          <p:nvPr/>
        </p:nvSpPr>
        <p:spPr>
          <a:xfrm>
            <a:off x="1794123" y="4455327"/>
            <a:ext cx="3169935" cy="660157"/>
          </a:xfrm>
          <a:prstGeom prst="rect">
            <a:avLst/>
          </a:prstGeom>
          <a:solidFill>
            <a:schemeClr val="tx2"/>
          </a:solid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endParaRPr lang="en-GB" sz="1100" dirty="0">
              <a:solidFill>
                <a:schemeClr val="bg2"/>
              </a:solidFill>
            </a:endParaRPr>
          </a:p>
        </p:txBody>
      </p:sp>
      <p:pic>
        <p:nvPicPr>
          <p:cNvPr id="3" name="Picture 2" descr="Text&#10;&#10;Description automatically generated">
            <a:extLst>
              <a:ext uri="{FF2B5EF4-FFF2-40B4-BE49-F238E27FC236}">
                <a16:creationId xmlns:a16="http://schemas.microsoft.com/office/drawing/2014/main" id="{34474449-89D9-62FD-0F91-2FB3D132DA93}"/>
              </a:ext>
            </a:extLst>
          </p:cNvPr>
          <p:cNvPicPr>
            <a:picLocks noChangeAspect="1"/>
          </p:cNvPicPr>
          <p:nvPr/>
        </p:nvPicPr>
        <p:blipFill>
          <a:blip r:embed="rId3"/>
          <a:stretch>
            <a:fillRect/>
          </a:stretch>
        </p:blipFill>
        <p:spPr>
          <a:xfrm>
            <a:off x="1794123" y="1067581"/>
            <a:ext cx="5824663" cy="4075919"/>
          </a:xfrm>
          <a:prstGeom prst="rect">
            <a:avLst/>
          </a:prstGeom>
        </p:spPr>
      </p:pic>
      <p:sp>
        <p:nvSpPr>
          <p:cNvPr id="4" name="Google Shape;89;p13">
            <a:extLst>
              <a:ext uri="{FF2B5EF4-FFF2-40B4-BE49-F238E27FC236}">
                <a16:creationId xmlns:a16="http://schemas.microsoft.com/office/drawing/2014/main" id="{E07497A4-7EC7-69FA-1149-12DB7544730D}"/>
              </a:ext>
            </a:extLst>
          </p:cNvPr>
          <p:cNvSpPr txBox="1">
            <a:spLocks/>
          </p:cNvSpPr>
          <p:nvPr/>
        </p:nvSpPr>
        <p:spPr>
          <a:xfrm>
            <a:off x="4706454" y="1125939"/>
            <a:ext cx="1619283" cy="962167"/>
          </a:xfrm>
          <a:prstGeom prst="rect">
            <a:avLst/>
          </a:prstGeom>
          <a:solidFill>
            <a:schemeClr val="tx2"/>
          </a:solidFill>
          <a:ln>
            <a:solidFill>
              <a:schemeClr val="accent1"/>
            </a:solid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1000" dirty="0">
                <a:solidFill>
                  <a:schemeClr val="bg2"/>
                </a:solidFill>
              </a:rPr>
              <a:t>Maximizing the margin is equivalent to minimizing the norm of the parameter vector β</a:t>
            </a:r>
          </a:p>
        </p:txBody>
      </p:sp>
      <p:sp>
        <p:nvSpPr>
          <p:cNvPr id="5" name="Google Shape;89;p13">
            <a:extLst>
              <a:ext uri="{FF2B5EF4-FFF2-40B4-BE49-F238E27FC236}">
                <a16:creationId xmlns:a16="http://schemas.microsoft.com/office/drawing/2014/main" id="{CD99580C-180E-B4F3-73C3-000EEF362A40}"/>
              </a:ext>
            </a:extLst>
          </p:cNvPr>
          <p:cNvSpPr txBox="1">
            <a:spLocks/>
          </p:cNvSpPr>
          <p:nvPr/>
        </p:nvSpPr>
        <p:spPr>
          <a:xfrm>
            <a:off x="4706453" y="2927323"/>
            <a:ext cx="2772519" cy="784868"/>
          </a:xfrm>
          <a:prstGeom prst="rect">
            <a:avLst/>
          </a:prstGeom>
          <a:solidFill>
            <a:schemeClr val="tx2"/>
          </a:solidFill>
          <a:ln>
            <a:noFill/>
          </a:ln>
        </p:spPr>
        <p:txBody>
          <a:bodyPr spcFirstLastPara="1" wrap="square" lIns="91425" tIns="91425" rIns="91425" bIns="91425" anchor="t" anchorCtr="0">
            <a:normAutofit lnSpcReduction="10000"/>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1000" dirty="0">
                <a:solidFill>
                  <a:schemeClr val="bg2"/>
                </a:solidFill>
              </a:rPr>
              <a:t>- The constraints indicate that all the points are on the right side, at worst they are on the right side, at worst they are on the line defining the support vectors</a:t>
            </a:r>
          </a:p>
        </p:txBody>
      </p:sp>
      <p:sp>
        <p:nvSpPr>
          <p:cNvPr id="7" name="Google Shape;89;p13">
            <a:extLst>
              <a:ext uri="{FF2B5EF4-FFF2-40B4-BE49-F238E27FC236}">
                <a16:creationId xmlns:a16="http://schemas.microsoft.com/office/drawing/2014/main" id="{FED5227F-692D-EA3A-087E-A9701B1DFBD9}"/>
              </a:ext>
            </a:extLst>
          </p:cNvPr>
          <p:cNvSpPr txBox="1">
            <a:spLocks/>
          </p:cNvSpPr>
          <p:nvPr/>
        </p:nvSpPr>
        <p:spPr>
          <a:xfrm>
            <a:off x="4706452" y="3766540"/>
            <a:ext cx="2772519" cy="784868"/>
          </a:xfrm>
          <a:prstGeom prst="rect">
            <a:avLst/>
          </a:prstGeom>
          <a:solidFill>
            <a:schemeClr val="tx2"/>
          </a:solidFill>
          <a:ln>
            <a:noFill/>
          </a:ln>
        </p:spPr>
        <p:txBody>
          <a:bodyPr spcFirstLastPara="1" wrap="square" lIns="91425" tIns="91425" rIns="91425" bIns="91425" anchor="t" anchorCtr="0">
            <a:normAutofit lnSpcReduction="10000"/>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1000" dirty="0">
                <a:solidFill>
                  <a:schemeClr val="bg2"/>
                </a:solidFill>
              </a:rPr>
              <a:t>- We have a convex optimization problem (objective function quadratic objective function, linear constraints). A global optimum exists.</a:t>
            </a:r>
          </a:p>
        </p:txBody>
      </p:sp>
      <p:sp>
        <p:nvSpPr>
          <p:cNvPr id="8" name="Google Shape;89;p13">
            <a:extLst>
              <a:ext uri="{FF2B5EF4-FFF2-40B4-BE49-F238E27FC236}">
                <a16:creationId xmlns:a16="http://schemas.microsoft.com/office/drawing/2014/main" id="{D011C735-A1E1-E3C0-9336-9B8B86E8A892}"/>
              </a:ext>
            </a:extLst>
          </p:cNvPr>
          <p:cNvSpPr txBox="1">
            <a:spLocks/>
          </p:cNvSpPr>
          <p:nvPr/>
        </p:nvSpPr>
        <p:spPr>
          <a:xfrm>
            <a:off x="4706452" y="4482138"/>
            <a:ext cx="2772519" cy="633346"/>
          </a:xfrm>
          <a:prstGeom prst="rect">
            <a:avLst/>
          </a:prstGeom>
          <a:solidFill>
            <a:schemeClr val="tx2"/>
          </a:solid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1000" dirty="0">
                <a:solidFill>
                  <a:schemeClr val="bg2"/>
                </a:solidFill>
              </a:rPr>
              <a:t>- But there is no literal solution. It is necessary to use numerical optimization programs.</a:t>
            </a:r>
          </a:p>
        </p:txBody>
      </p:sp>
      <p:sp>
        <p:nvSpPr>
          <p:cNvPr id="16" name="Google Shape;89;p13">
            <a:extLst>
              <a:ext uri="{FF2B5EF4-FFF2-40B4-BE49-F238E27FC236}">
                <a16:creationId xmlns:a16="http://schemas.microsoft.com/office/drawing/2014/main" id="{E6CD1DFD-2CB1-2FC1-49D6-A912CD13FD1E}"/>
              </a:ext>
            </a:extLst>
          </p:cNvPr>
          <p:cNvSpPr txBox="1">
            <a:spLocks/>
          </p:cNvSpPr>
          <p:nvPr/>
        </p:nvSpPr>
        <p:spPr>
          <a:xfrm>
            <a:off x="2120202" y="4152060"/>
            <a:ext cx="2069662" cy="481355"/>
          </a:xfrm>
          <a:prstGeom prst="rect">
            <a:avLst/>
          </a:prstGeom>
          <a:solidFill>
            <a:schemeClr val="tx2"/>
          </a:solidFill>
          <a:ln>
            <a:noFill/>
          </a:ln>
        </p:spPr>
        <p:txBody>
          <a:bodyPr spcFirstLastPara="1" wrap="square" lIns="91425" tIns="91425" rIns="91425" bIns="91425" anchor="t" anchorCtr="0">
            <a:normAutofit lnSpcReduction="10000"/>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1000" dirty="0">
                <a:solidFill>
                  <a:schemeClr val="bg2"/>
                </a:solidFill>
              </a:rPr>
              <a:t>Remark : we often find often also the writing</a:t>
            </a:r>
          </a:p>
        </p:txBody>
      </p:sp>
      <p:sp>
        <p:nvSpPr>
          <p:cNvPr id="17" name="Google Shape;89;p13">
            <a:extLst>
              <a:ext uri="{FF2B5EF4-FFF2-40B4-BE49-F238E27FC236}">
                <a16:creationId xmlns:a16="http://schemas.microsoft.com/office/drawing/2014/main" id="{4BC10F40-1BE4-542C-63E1-6AE6297676AD}"/>
              </a:ext>
            </a:extLst>
          </p:cNvPr>
          <p:cNvSpPr txBox="1">
            <a:spLocks/>
          </p:cNvSpPr>
          <p:nvPr/>
        </p:nvSpPr>
        <p:spPr>
          <a:xfrm>
            <a:off x="4706452" y="2417953"/>
            <a:ext cx="1209852" cy="385752"/>
          </a:xfrm>
          <a:prstGeom prst="rect">
            <a:avLst/>
          </a:prstGeom>
          <a:solidFill>
            <a:schemeClr val="tx2"/>
          </a:solid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1000" dirty="0">
                <a:solidFill>
                  <a:schemeClr val="bg2"/>
                </a:solidFill>
              </a:rPr>
              <a:t>- Standard:</a:t>
            </a:r>
          </a:p>
        </p:txBody>
      </p:sp>
      <p:sp>
        <p:nvSpPr>
          <p:cNvPr id="18" name="Google Shape;89;p13">
            <a:extLst>
              <a:ext uri="{FF2B5EF4-FFF2-40B4-BE49-F238E27FC236}">
                <a16:creationId xmlns:a16="http://schemas.microsoft.com/office/drawing/2014/main" id="{166C0F0F-4E7C-2E44-9815-A540F98C568C}"/>
              </a:ext>
            </a:extLst>
          </p:cNvPr>
          <p:cNvSpPr txBox="1">
            <a:spLocks/>
          </p:cNvSpPr>
          <p:nvPr/>
        </p:nvSpPr>
        <p:spPr>
          <a:xfrm>
            <a:off x="2040436" y="2909724"/>
            <a:ext cx="1209852" cy="301232"/>
          </a:xfrm>
          <a:prstGeom prst="rect">
            <a:avLst/>
          </a:prstGeom>
          <a:solidFill>
            <a:schemeClr val="tx2"/>
          </a:solidFill>
          <a:ln>
            <a:noFill/>
          </a:ln>
        </p:spPr>
        <p:txBody>
          <a:bodyPr spcFirstLastPara="1" wrap="square" lIns="91425" tIns="91425" rIns="91425" bIns="91425" anchor="t" anchorCtr="0">
            <a:normAutofit fontScale="85000" lnSpcReduction="20000"/>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1000" dirty="0">
                <a:solidFill>
                  <a:schemeClr val="bg2"/>
                </a:solidFill>
              </a:rPr>
              <a:t>Under duress:</a:t>
            </a:r>
          </a:p>
        </p:txBody>
      </p:sp>
    </p:spTree>
    <p:extLst>
      <p:ext uri="{BB962C8B-B14F-4D97-AF65-F5344CB8AC3E}">
        <p14:creationId xmlns:p14="http://schemas.microsoft.com/office/powerpoint/2010/main" val="9528162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3"/>
          <p:cNvSpPr txBox="1">
            <a:spLocks noGrp="1"/>
          </p:cNvSpPr>
          <p:nvPr>
            <p:ph type="ctrTitle"/>
          </p:nvPr>
        </p:nvSpPr>
        <p:spPr>
          <a:xfrm>
            <a:off x="1879737" y="364364"/>
            <a:ext cx="5384526" cy="660156"/>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GB" sz="2400" dirty="0"/>
              <a:t>Margin maximization</a:t>
            </a:r>
            <a:br>
              <a:rPr lang="en-GB" sz="2400" dirty="0"/>
            </a:br>
            <a:r>
              <a:rPr lang="en-GB" sz="1600" dirty="0"/>
              <a:t>A toy example in EXCEL (!)</a:t>
            </a:r>
            <a:endParaRPr lang="en-GB" sz="2000" dirty="0"/>
          </a:p>
        </p:txBody>
      </p:sp>
      <p:sp>
        <p:nvSpPr>
          <p:cNvPr id="11" name="Google Shape;89;p13">
            <a:extLst>
              <a:ext uri="{FF2B5EF4-FFF2-40B4-BE49-F238E27FC236}">
                <a16:creationId xmlns:a16="http://schemas.microsoft.com/office/drawing/2014/main" id="{BC4F913D-513F-69A8-2A67-2F2CAE1A3091}"/>
              </a:ext>
            </a:extLst>
          </p:cNvPr>
          <p:cNvSpPr txBox="1">
            <a:spLocks noGrp="1"/>
          </p:cNvSpPr>
          <p:nvPr>
            <p:ph type="subTitle" idx="1"/>
          </p:nvPr>
        </p:nvSpPr>
        <p:spPr>
          <a:xfrm>
            <a:off x="2240239" y="0"/>
            <a:ext cx="4549522" cy="484496"/>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GB" sz="1800" dirty="0"/>
              <a:t>Support Vector Machines (SVM)</a:t>
            </a:r>
          </a:p>
        </p:txBody>
      </p:sp>
      <p:sp>
        <p:nvSpPr>
          <p:cNvPr id="15" name="Google Shape;89;p13">
            <a:extLst>
              <a:ext uri="{FF2B5EF4-FFF2-40B4-BE49-F238E27FC236}">
                <a16:creationId xmlns:a16="http://schemas.microsoft.com/office/drawing/2014/main" id="{9583CE02-A11B-4AE9-00DE-B96E0DDD8049}"/>
              </a:ext>
            </a:extLst>
          </p:cNvPr>
          <p:cNvSpPr txBox="1">
            <a:spLocks/>
          </p:cNvSpPr>
          <p:nvPr/>
        </p:nvSpPr>
        <p:spPr>
          <a:xfrm>
            <a:off x="1794123" y="4455327"/>
            <a:ext cx="3169935" cy="660157"/>
          </a:xfrm>
          <a:prstGeom prst="rect">
            <a:avLst/>
          </a:prstGeom>
          <a:solidFill>
            <a:schemeClr val="tx2"/>
          </a:solid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endParaRPr lang="en-GB" sz="1100" dirty="0">
              <a:solidFill>
                <a:schemeClr val="bg2"/>
              </a:solidFill>
            </a:endParaRPr>
          </a:p>
        </p:txBody>
      </p:sp>
      <p:pic>
        <p:nvPicPr>
          <p:cNvPr id="6" name="Picture 5" descr="Graphical user interface&#10;&#10;Description automatically generated">
            <a:extLst>
              <a:ext uri="{FF2B5EF4-FFF2-40B4-BE49-F238E27FC236}">
                <a16:creationId xmlns:a16="http://schemas.microsoft.com/office/drawing/2014/main" id="{DD524BA1-E2CE-BB26-9F1B-C5352C2F5292}"/>
              </a:ext>
            </a:extLst>
          </p:cNvPr>
          <p:cNvPicPr>
            <a:picLocks noChangeAspect="1"/>
          </p:cNvPicPr>
          <p:nvPr/>
        </p:nvPicPr>
        <p:blipFill>
          <a:blip r:embed="rId3"/>
          <a:stretch>
            <a:fillRect/>
          </a:stretch>
        </p:blipFill>
        <p:spPr>
          <a:xfrm>
            <a:off x="1958454" y="1130239"/>
            <a:ext cx="5617910" cy="3985245"/>
          </a:xfrm>
          <a:prstGeom prst="rect">
            <a:avLst/>
          </a:prstGeom>
        </p:spPr>
      </p:pic>
      <p:sp>
        <p:nvSpPr>
          <p:cNvPr id="9" name="Google Shape;89;p13">
            <a:extLst>
              <a:ext uri="{FF2B5EF4-FFF2-40B4-BE49-F238E27FC236}">
                <a16:creationId xmlns:a16="http://schemas.microsoft.com/office/drawing/2014/main" id="{8F312B78-FAB4-B2F4-6862-4CC060B69234}"/>
              </a:ext>
            </a:extLst>
          </p:cNvPr>
          <p:cNvSpPr txBox="1">
            <a:spLocks/>
          </p:cNvSpPr>
          <p:nvPr/>
        </p:nvSpPr>
        <p:spPr>
          <a:xfrm>
            <a:off x="4720555" y="1065463"/>
            <a:ext cx="2772519" cy="585916"/>
          </a:xfrm>
          <a:prstGeom prst="rect">
            <a:avLst/>
          </a:prstGeom>
          <a:solidFill>
            <a:schemeClr val="tx2"/>
          </a:solidFill>
          <a:ln>
            <a:solidFill>
              <a:schemeClr val="accent1"/>
            </a:solid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1000" dirty="0">
                <a:solidFill>
                  <a:schemeClr val="bg2"/>
                </a:solidFill>
              </a:rPr>
              <a:t>We use the SOLVER to solve our optimization problem.</a:t>
            </a:r>
          </a:p>
        </p:txBody>
      </p:sp>
      <p:sp>
        <p:nvSpPr>
          <p:cNvPr id="10" name="Google Shape;89;p13">
            <a:extLst>
              <a:ext uri="{FF2B5EF4-FFF2-40B4-BE49-F238E27FC236}">
                <a16:creationId xmlns:a16="http://schemas.microsoft.com/office/drawing/2014/main" id="{2EC10F84-415C-A875-678F-A58B8BA9EF8B}"/>
              </a:ext>
            </a:extLst>
          </p:cNvPr>
          <p:cNvSpPr txBox="1">
            <a:spLocks/>
          </p:cNvSpPr>
          <p:nvPr/>
        </p:nvSpPr>
        <p:spPr>
          <a:xfrm>
            <a:off x="4845491" y="1671851"/>
            <a:ext cx="2647584" cy="307074"/>
          </a:xfrm>
          <a:prstGeom prst="rect">
            <a:avLst/>
          </a:prstGeom>
          <a:solidFill>
            <a:schemeClr val="tx2"/>
          </a:solidFill>
          <a:ln>
            <a:noFill/>
          </a:ln>
        </p:spPr>
        <p:txBody>
          <a:bodyPr spcFirstLastPara="1" wrap="square" lIns="91425" tIns="91425" rIns="91425" bIns="91425" anchor="t" anchorCtr="0">
            <a:normAutofit fontScale="92500" lnSpcReduction="10000"/>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1000" dirty="0">
                <a:solidFill>
                  <a:schemeClr val="bg2"/>
                </a:solidFill>
              </a:rPr>
              <a:t>(p + 1) variable cells</a:t>
            </a:r>
          </a:p>
        </p:txBody>
      </p:sp>
      <p:sp>
        <p:nvSpPr>
          <p:cNvPr id="12" name="Google Shape;89;p13">
            <a:extLst>
              <a:ext uri="{FF2B5EF4-FFF2-40B4-BE49-F238E27FC236}">
                <a16:creationId xmlns:a16="http://schemas.microsoft.com/office/drawing/2014/main" id="{9D2B284D-2CD8-9580-335E-BC021CD0BF01}"/>
              </a:ext>
            </a:extLst>
          </p:cNvPr>
          <p:cNvSpPr txBox="1">
            <a:spLocks/>
          </p:cNvSpPr>
          <p:nvPr/>
        </p:nvSpPr>
        <p:spPr>
          <a:xfrm>
            <a:off x="5465969" y="2213462"/>
            <a:ext cx="2110395" cy="666215"/>
          </a:xfrm>
          <a:prstGeom prst="rect">
            <a:avLst/>
          </a:prstGeom>
          <a:solidFill>
            <a:schemeClr val="tx2"/>
          </a:solid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1000" dirty="0">
                <a:solidFill>
                  <a:schemeClr val="bg2"/>
                </a:solidFill>
              </a:rPr>
              <a:t>Saturated constraints: 3 points supports at the end of the optimization (n°2, 5 and 6)</a:t>
            </a:r>
          </a:p>
        </p:txBody>
      </p:sp>
      <p:sp>
        <p:nvSpPr>
          <p:cNvPr id="13" name="Google Shape;89;p13">
            <a:extLst>
              <a:ext uri="{FF2B5EF4-FFF2-40B4-BE49-F238E27FC236}">
                <a16:creationId xmlns:a16="http://schemas.microsoft.com/office/drawing/2014/main" id="{9A1FF447-F073-02C6-5573-40EDBEAB4BD0}"/>
              </a:ext>
            </a:extLst>
          </p:cNvPr>
          <p:cNvSpPr txBox="1">
            <a:spLocks/>
          </p:cNvSpPr>
          <p:nvPr/>
        </p:nvSpPr>
        <p:spPr>
          <a:xfrm>
            <a:off x="3379091" y="3582196"/>
            <a:ext cx="1397626" cy="545586"/>
          </a:xfrm>
          <a:prstGeom prst="rect">
            <a:avLst/>
          </a:prstGeom>
          <a:solidFill>
            <a:schemeClr val="tx2"/>
          </a:solid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1000" dirty="0">
                <a:solidFill>
                  <a:schemeClr val="bg2"/>
                </a:solidFill>
              </a:rPr>
              <a:t>n = 10 constraints</a:t>
            </a:r>
          </a:p>
        </p:txBody>
      </p:sp>
      <p:sp>
        <p:nvSpPr>
          <p:cNvPr id="14" name="Google Shape;89;p13">
            <a:extLst>
              <a:ext uri="{FF2B5EF4-FFF2-40B4-BE49-F238E27FC236}">
                <a16:creationId xmlns:a16="http://schemas.microsoft.com/office/drawing/2014/main" id="{E4ECC024-44FB-271D-A454-2FB921586C5D}"/>
              </a:ext>
            </a:extLst>
          </p:cNvPr>
          <p:cNvSpPr txBox="1">
            <a:spLocks/>
          </p:cNvSpPr>
          <p:nvPr/>
        </p:nvSpPr>
        <p:spPr>
          <a:xfrm>
            <a:off x="2048434" y="3809584"/>
            <a:ext cx="1131493" cy="545586"/>
          </a:xfrm>
          <a:prstGeom prst="rect">
            <a:avLst/>
          </a:prstGeom>
          <a:solidFill>
            <a:schemeClr val="tx2"/>
          </a:solid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1000" dirty="0">
                <a:solidFill>
                  <a:schemeClr val="bg2"/>
                </a:solidFill>
              </a:rPr>
              <a:t>Target cell to be define ||β|||</a:t>
            </a:r>
          </a:p>
        </p:txBody>
      </p:sp>
    </p:spTree>
    <p:extLst>
      <p:ext uri="{BB962C8B-B14F-4D97-AF65-F5344CB8AC3E}">
        <p14:creationId xmlns:p14="http://schemas.microsoft.com/office/powerpoint/2010/main" val="1670602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3"/>
          <p:cNvSpPr txBox="1">
            <a:spLocks noGrp="1"/>
          </p:cNvSpPr>
          <p:nvPr>
            <p:ph type="ctrTitle"/>
          </p:nvPr>
        </p:nvSpPr>
        <p:spPr>
          <a:xfrm>
            <a:off x="1879737" y="364364"/>
            <a:ext cx="5384526" cy="660156"/>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GB" sz="2400" dirty="0"/>
              <a:t>First formulation</a:t>
            </a:r>
            <a:br>
              <a:rPr lang="en-GB" sz="2400" dirty="0"/>
            </a:br>
            <a:r>
              <a:rPr lang="en-GB" sz="1600" dirty="0"/>
              <a:t>Comments</a:t>
            </a:r>
            <a:endParaRPr lang="en-GB" sz="2000" dirty="0"/>
          </a:p>
        </p:txBody>
      </p:sp>
      <p:sp>
        <p:nvSpPr>
          <p:cNvPr id="11" name="Google Shape;89;p13">
            <a:extLst>
              <a:ext uri="{FF2B5EF4-FFF2-40B4-BE49-F238E27FC236}">
                <a16:creationId xmlns:a16="http://schemas.microsoft.com/office/drawing/2014/main" id="{BC4F913D-513F-69A8-2A67-2F2CAE1A3091}"/>
              </a:ext>
            </a:extLst>
          </p:cNvPr>
          <p:cNvSpPr txBox="1">
            <a:spLocks noGrp="1"/>
          </p:cNvSpPr>
          <p:nvPr>
            <p:ph type="subTitle" idx="1"/>
          </p:nvPr>
        </p:nvSpPr>
        <p:spPr>
          <a:xfrm>
            <a:off x="2240239" y="0"/>
            <a:ext cx="4549522" cy="484496"/>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GB" sz="1800" dirty="0"/>
              <a:t>Support Vector Machines (SVM)</a:t>
            </a:r>
          </a:p>
        </p:txBody>
      </p:sp>
      <p:sp>
        <p:nvSpPr>
          <p:cNvPr id="15" name="Google Shape;89;p13">
            <a:extLst>
              <a:ext uri="{FF2B5EF4-FFF2-40B4-BE49-F238E27FC236}">
                <a16:creationId xmlns:a16="http://schemas.microsoft.com/office/drawing/2014/main" id="{9583CE02-A11B-4AE9-00DE-B96E0DDD8049}"/>
              </a:ext>
            </a:extLst>
          </p:cNvPr>
          <p:cNvSpPr txBox="1">
            <a:spLocks/>
          </p:cNvSpPr>
          <p:nvPr/>
        </p:nvSpPr>
        <p:spPr>
          <a:xfrm>
            <a:off x="1794123" y="4455327"/>
            <a:ext cx="3169935" cy="660157"/>
          </a:xfrm>
          <a:prstGeom prst="rect">
            <a:avLst/>
          </a:prstGeom>
          <a:solidFill>
            <a:schemeClr val="tx2"/>
          </a:solid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endParaRPr lang="en-GB" sz="1100" dirty="0">
              <a:solidFill>
                <a:schemeClr val="bg2"/>
              </a:solidFill>
            </a:endParaRPr>
          </a:p>
        </p:txBody>
      </p:sp>
      <p:pic>
        <p:nvPicPr>
          <p:cNvPr id="3" name="Picture 2" descr="Text&#10;&#10;Description automatically generated">
            <a:extLst>
              <a:ext uri="{FF2B5EF4-FFF2-40B4-BE49-F238E27FC236}">
                <a16:creationId xmlns:a16="http://schemas.microsoft.com/office/drawing/2014/main" id="{39F95ED8-B55B-EEE0-31BB-B2B7118A0286}"/>
              </a:ext>
            </a:extLst>
          </p:cNvPr>
          <p:cNvPicPr>
            <a:picLocks noChangeAspect="1"/>
          </p:cNvPicPr>
          <p:nvPr/>
        </p:nvPicPr>
        <p:blipFill>
          <a:blip r:embed="rId3"/>
          <a:stretch>
            <a:fillRect/>
          </a:stretch>
        </p:blipFill>
        <p:spPr>
          <a:xfrm>
            <a:off x="1564513" y="709184"/>
            <a:ext cx="6381380" cy="4348572"/>
          </a:xfrm>
          <a:prstGeom prst="rect">
            <a:avLst/>
          </a:prstGeom>
        </p:spPr>
      </p:pic>
      <p:sp>
        <p:nvSpPr>
          <p:cNvPr id="4" name="Google Shape;89;p13">
            <a:extLst>
              <a:ext uri="{FF2B5EF4-FFF2-40B4-BE49-F238E27FC236}">
                <a16:creationId xmlns:a16="http://schemas.microsoft.com/office/drawing/2014/main" id="{9F74E387-571C-BC9B-5119-5AFC2021E165}"/>
              </a:ext>
            </a:extLst>
          </p:cNvPr>
          <p:cNvSpPr txBox="1">
            <a:spLocks/>
          </p:cNvSpPr>
          <p:nvPr/>
        </p:nvSpPr>
        <p:spPr>
          <a:xfrm>
            <a:off x="1707917" y="1656855"/>
            <a:ext cx="1465187" cy="757943"/>
          </a:xfrm>
          <a:prstGeom prst="rect">
            <a:avLst/>
          </a:prstGeom>
          <a:solidFill>
            <a:schemeClr val="tx2"/>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1100" dirty="0">
                <a:solidFill>
                  <a:schemeClr val="bg2"/>
                </a:solidFill>
              </a:rPr>
              <a:t>Ranking rule for an individual i* based on the estimated coefficients </a:t>
            </a:r>
          </a:p>
        </p:txBody>
      </p:sp>
      <p:sp>
        <p:nvSpPr>
          <p:cNvPr id="5" name="Google Shape;89;p13">
            <a:extLst>
              <a:ext uri="{FF2B5EF4-FFF2-40B4-BE49-F238E27FC236}">
                <a16:creationId xmlns:a16="http://schemas.microsoft.com/office/drawing/2014/main" id="{558B7DC2-C5DE-B691-5AAB-9501394CDE57}"/>
              </a:ext>
            </a:extLst>
          </p:cNvPr>
          <p:cNvSpPr txBox="1">
            <a:spLocks/>
          </p:cNvSpPr>
          <p:nvPr/>
        </p:nvSpPr>
        <p:spPr>
          <a:xfrm>
            <a:off x="3113637" y="1738237"/>
            <a:ext cx="680442" cy="459054"/>
          </a:xfrm>
          <a:prstGeom prst="rect">
            <a:avLst/>
          </a:prstGeom>
          <a:solidFill>
            <a:schemeClr val="tx2"/>
          </a:solid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endParaRPr lang="en-GB" sz="1000" dirty="0">
              <a:solidFill>
                <a:schemeClr val="bg2"/>
              </a:solidFill>
            </a:endParaRPr>
          </a:p>
        </p:txBody>
      </p:sp>
      <p:sp>
        <p:nvSpPr>
          <p:cNvPr id="7" name="Google Shape;89;p13">
            <a:extLst>
              <a:ext uri="{FF2B5EF4-FFF2-40B4-BE49-F238E27FC236}">
                <a16:creationId xmlns:a16="http://schemas.microsoft.com/office/drawing/2014/main" id="{02A65985-9F68-E096-4A6D-CDE22DC4CE45}"/>
              </a:ext>
            </a:extLst>
          </p:cNvPr>
          <p:cNvSpPr txBox="1">
            <a:spLocks/>
          </p:cNvSpPr>
          <p:nvPr/>
        </p:nvSpPr>
        <p:spPr>
          <a:xfrm>
            <a:off x="1687445" y="3710591"/>
            <a:ext cx="1751792" cy="956943"/>
          </a:xfrm>
          <a:prstGeom prst="rect">
            <a:avLst/>
          </a:prstGeom>
          <a:solidFill>
            <a:schemeClr val="tx2"/>
          </a:solid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r>
              <a:rPr lang="en-GB" sz="1400" dirty="0">
                <a:solidFill>
                  <a:schemeClr val="accent3"/>
                </a:solidFill>
              </a:rPr>
              <a:t>Disadvantages of this first writing "primal" writing</a:t>
            </a:r>
          </a:p>
        </p:txBody>
      </p:sp>
      <p:sp>
        <p:nvSpPr>
          <p:cNvPr id="8" name="Google Shape;89;p13">
            <a:extLst>
              <a:ext uri="{FF2B5EF4-FFF2-40B4-BE49-F238E27FC236}">
                <a16:creationId xmlns:a16="http://schemas.microsoft.com/office/drawing/2014/main" id="{6CB104DA-D7CF-53D4-3317-4E6ECAD4F088}"/>
              </a:ext>
            </a:extLst>
          </p:cNvPr>
          <p:cNvSpPr txBox="1">
            <a:spLocks/>
          </p:cNvSpPr>
          <p:nvPr/>
        </p:nvSpPr>
        <p:spPr>
          <a:xfrm>
            <a:off x="3952973" y="3126016"/>
            <a:ext cx="3992920" cy="1821297"/>
          </a:xfrm>
          <a:prstGeom prst="rect">
            <a:avLst/>
          </a:prstGeom>
          <a:solidFill>
            <a:schemeClr val="tx2"/>
          </a:solid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1100" dirty="0">
                <a:solidFill>
                  <a:schemeClr val="bg2"/>
                </a:solidFill>
              </a:rPr>
              <a:t>(1) Numerical optimization algorithms (quadratic prog.) are not operational as soon as "p" is large (&gt; a few hundred). This often happens in the processing of complex data (text mining, image, ...) (few examples, many descriptors)</a:t>
            </a:r>
          </a:p>
          <a:p>
            <a:pPr marL="0" indent="0" algn="just"/>
            <a:endParaRPr lang="en-GB" sz="1100" dirty="0">
              <a:solidFill>
                <a:schemeClr val="bg2"/>
              </a:solidFill>
            </a:endParaRPr>
          </a:p>
          <a:p>
            <a:pPr marL="0" indent="0" algn="just"/>
            <a:r>
              <a:rPr lang="en-GB" sz="1100" dirty="0">
                <a:solidFill>
                  <a:schemeClr val="bg2"/>
                </a:solidFill>
              </a:rPr>
              <a:t>(2) This writing does not highlight the possibility of using "kernel" functions that allow to go beyond the framework of linear classifiers</a:t>
            </a:r>
          </a:p>
        </p:txBody>
      </p:sp>
    </p:spTree>
    <p:extLst>
      <p:ext uri="{BB962C8B-B14F-4D97-AF65-F5344CB8AC3E}">
        <p14:creationId xmlns:p14="http://schemas.microsoft.com/office/powerpoint/2010/main" val="2148687573"/>
      </p:ext>
    </p:extLst>
  </p:cSld>
  <p:clrMapOvr>
    <a:masterClrMapping/>
  </p:clrMapOvr>
</p:sld>
</file>

<file path=ppt/theme/theme1.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2467</TotalTime>
  <Words>4513</Words>
  <Application>Microsoft Office PowerPoint</Application>
  <PresentationFormat>On-screen Show (16:9)</PresentationFormat>
  <Paragraphs>398</Paragraphs>
  <Slides>44</Slides>
  <Notes>44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44</vt:i4>
      </vt:variant>
    </vt:vector>
  </HeadingPairs>
  <TitlesOfParts>
    <vt:vector size="48" baseType="lpstr">
      <vt:lpstr>Arial</vt:lpstr>
      <vt:lpstr>Raleway</vt:lpstr>
      <vt:lpstr>Lato</vt:lpstr>
      <vt:lpstr>Streamline</vt:lpstr>
      <vt:lpstr>Support Vector Machines (SVM)</vt:lpstr>
      <vt:lpstr>LINEAR DISCRIMINATION</vt:lpstr>
      <vt:lpstr>Binary discrimination Linearly separable problem</vt:lpstr>
      <vt:lpstr>Search for the "optimal" solution </vt:lpstr>
      <vt:lpstr>MARGIN MAXIMIZATION (I)</vt:lpstr>
      <vt:lpstr>Principle of maximizing of the margin Intuitive presentation</vt:lpstr>
      <vt:lpstr>Margin maximization Mathematical formulation</vt:lpstr>
      <vt:lpstr>Margin maximization A toy example in EXCEL (!)</vt:lpstr>
      <vt:lpstr>First formulation Comments</vt:lpstr>
      <vt:lpstr>Dual expression Passage to the Lagrangian</vt:lpstr>
      <vt:lpstr>Dual Expression Optimization</vt:lpstr>
      <vt:lpstr>Numerical example Processing in Excel</vt:lpstr>
      <vt:lpstr>From the support points to the coefficients of the hyperplane (I) Obtaining the β-coefficients from the α</vt:lpstr>
      <vt:lpstr>From support points to hyperplane coefficients (II) Numerical example</vt:lpstr>
      <vt:lpstr>Classification of an individual additional (I) Use of support points</vt:lpstr>
      <vt:lpstr>Classification of an additional individual (II) Numerical example</vt:lpstr>
      <vt:lpstr>Dual formulation Comments</vt:lpstr>
      <vt:lpstr>SOFT MARGIN</vt:lpstr>
      <vt:lpstr>''Slack variables'' Use of slack variables ξi</vt:lpstr>
      <vt:lpstr>Reformulation of the optimization Introduction of the cost parameter</vt:lpstr>
      <vt:lpstr>Reformulation of the optimization Introduction of the cost parameter</vt:lpstr>
      <vt:lpstr>NON-LINEAR DISCRIMINATION</vt:lpstr>
      <vt:lpstr>Change of representation Transformation of variables</vt:lpstr>
      <vt:lpstr>The "kernel" functions Applied to scalar products</vt:lpstr>
      <vt:lpstr>Polynomial core Examples</vt:lpstr>
      <vt:lpstr>Dual formulation Use of "core" functions (core functions)</vt:lpstr>
      <vt:lpstr>Some core functions The most used in software (ex. Scikit-learn package for Python - SVC)</vt:lpstr>
      <vt:lpstr>SCORE STANDARDIZATION</vt:lpstr>
      <vt:lpstr>Probabilities of belonging to the classes SVM output = first version of the scores (raw scores)</vt:lpstr>
      <vt:lpstr>Platt's method Maximum likelihood estimation</vt:lpstr>
      <vt:lpstr>Platt's method An example</vt:lpstr>
      <vt:lpstr>External methods Filtering and wrapper</vt:lpstr>
      <vt:lpstr>Internal method (integrated, embedded) Margin maximization criterion</vt:lpstr>
      <vt:lpstr>Multiclass SVM ''One-against-rest'' approach</vt:lpstr>
      <vt:lpstr>Multiclass SVM One vs. one approach (pairwise)</vt:lpstr>
      <vt:lpstr>SVM IN PRACTICE</vt:lpstr>
      <vt:lpstr>Python scikit-learn - SVC</vt:lpstr>
      <vt:lpstr>Python scikit-learn - GridSearchCV</vt:lpstr>
      <vt:lpstr>R e1071 - svm() of LIBSVM</vt:lpstr>
      <vt:lpstr>R e1071 - tune()</vt:lpstr>
      <vt:lpstr>Tanagra SVM</vt:lpstr>
      <vt:lpstr>Tanagra C-SVC</vt:lpstr>
      <vt:lpstr>SVMs Pros and Cons</vt:lpstr>
      <vt:lpstr>SVMs Extensions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Data Science </dc:title>
  <cp:lastModifiedBy>Aimene HAMMANI</cp:lastModifiedBy>
  <cp:revision>31</cp:revision>
  <dcterms:modified xsi:type="dcterms:W3CDTF">2022-12-23T15:11:33Z</dcterms:modified>
</cp:coreProperties>
</file>